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48"/>
  </p:notesMasterIdLst>
  <p:sldIdLst>
    <p:sldId id="279" r:id="rId2"/>
    <p:sldId id="280" r:id="rId3"/>
    <p:sldId id="338" r:id="rId4"/>
    <p:sldId id="281" r:id="rId5"/>
    <p:sldId id="282" r:id="rId6"/>
    <p:sldId id="314" r:id="rId7"/>
    <p:sldId id="298" r:id="rId8"/>
    <p:sldId id="299" r:id="rId9"/>
    <p:sldId id="315" r:id="rId10"/>
    <p:sldId id="303" r:id="rId11"/>
    <p:sldId id="304" r:id="rId12"/>
    <p:sldId id="334" r:id="rId13"/>
    <p:sldId id="335" r:id="rId14"/>
    <p:sldId id="325" r:id="rId15"/>
    <p:sldId id="333" r:id="rId16"/>
    <p:sldId id="301" r:id="rId17"/>
    <p:sldId id="336" r:id="rId18"/>
    <p:sldId id="337" r:id="rId19"/>
    <p:sldId id="309" r:id="rId20"/>
    <p:sldId id="308" r:id="rId21"/>
    <p:sldId id="316" r:id="rId22"/>
    <p:sldId id="313" r:id="rId23"/>
    <p:sldId id="307" r:id="rId24"/>
    <p:sldId id="306" r:id="rId25"/>
    <p:sldId id="326" r:id="rId26"/>
    <p:sldId id="305" r:id="rId27"/>
    <p:sldId id="317" r:id="rId28"/>
    <p:sldId id="310" r:id="rId29"/>
    <p:sldId id="259" r:id="rId30"/>
    <p:sldId id="318" r:id="rId31"/>
    <p:sldId id="263" r:id="rId32"/>
    <p:sldId id="269" r:id="rId33"/>
    <p:sldId id="319" r:id="rId34"/>
    <p:sldId id="257" r:id="rId35"/>
    <p:sldId id="258" r:id="rId36"/>
    <p:sldId id="327" r:id="rId37"/>
    <p:sldId id="274" r:id="rId38"/>
    <p:sldId id="320" r:id="rId39"/>
    <p:sldId id="271" r:id="rId40"/>
    <p:sldId id="270" r:id="rId41"/>
    <p:sldId id="321" r:id="rId42"/>
    <p:sldId id="332" r:id="rId43"/>
    <p:sldId id="331" r:id="rId44"/>
    <p:sldId id="330" r:id="rId45"/>
    <p:sldId id="328" r:id="rId46"/>
    <p:sldId id="300" r:id="rId47"/>
  </p:sldIdLst>
  <p:sldSz cx="9144000" cy="6858000" type="screen4x3"/>
  <p:notesSz cx="6858000" cy="9144000"/>
  <p:defaultTextStyle>
    <a:defPPr>
      <a:defRPr lang="en-US"/>
    </a:defPPr>
    <a:lvl1pPr algn="l" rtl="0" fontAlgn="base">
      <a:spcBef>
        <a:spcPct val="0"/>
      </a:spcBef>
      <a:spcAft>
        <a:spcPct val="0"/>
      </a:spcAft>
      <a:defRPr sz="1400" kern="1200">
        <a:solidFill>
          <a:schemeClr val="tx1"/>
        </a:solidFill>
        <a:latin typeface="Arial" charset="0"/>
        <a:ea typeface="+mn-ea"/>
        <a:cs typeface="+mn-cs"/>
      </a:defRPr>
    </a:lvl1pPr>
    <a:lvl2pPr marL="457200" algn="l" rtl="0" fontAlgn="base">
      <a:spcBef>
        <a:spcPct val="0"/>
      </a:spcBef>
      <a:spcAft>
        <a:spcPct val="0"/>
      </a:spcAft>
      <a:defRPr sz="1400" kern="1200">
        <a:solidFill>
          <a:schemeClr val="tx1"/>
        </a:solidFill>
        <a:latin typeface="Arial" charset="0"/>
        <a:ea typeface="+mn-ea"/>
        <a:cs typeface="+mn-cs"/>
      </a:defRPr>
    </a:lvl2pPr>
    <a:lvl3pPr marL="914400" algn="l" rtl="0" fontAlgn="base">
      <a:spcBef>
        <a:spcPct val="0"/>
      </a:spcBef>
      <a:spcAft>
        <a:spcPct val="0"/>
      </a:spcAft>
      <a:defRPr sz="1400" kern="1200">
        <a:solidFill>
          <a:schemeClr val="tx1"/>
        </a:solidFill>
        <a:latin typeface="Arial" charset="0"/>
        <a:ea typeface="+mn-ea"/>
        <a:cs typeface="+mn-cs"/>
      </a:defRPr>
    </a:lvl3pPr>
    <a:lvl4pPr marL="1371600" algn="l" rtl="0" fontAlgn="base">
      <a:spcBef>
        <a:spcPct val="0"/>
      </a:spcBef>
      <a:spcAft>
        <a:spcPct val="0"/>
      </a:spcAft>
      <a:defRPr sz="1400" kern="1200">
        <a:solidFill>
          <a:schemeClr val="tx1"/>
        </a:solidFill>
        <a:latin typeface="Arial" charset="0"/>
        <a:ea typeface="+mn-ea"/>
        <a:cs typeface="+mn-cs"/>
      </a:defRPr>
    </a:lvl4pPr>
    <a:lvl5pPr marL="1828800" algn="l" rtl="0" fontAlgn="base">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E5FF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7443" autoAdjust="0"/>
  </p:normalViewPr>
  <p:slideViewPr>
    <p:cSldViewPr>
      <p:cViewPr varScale="1">
        <p:scale>
          <a:sx n="71" d="100"/>
          <a:sy n="71" d="100"/>
        </p:scale>
        <p:origin x="-48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6E752D0-5522-4301-BB25-E90AF7936E07}" type="datetimeFigureOut">
              <a:rPr lang="en-US"/>
              <a:pPr>
                <a:defRPr/>
              </a:pPr>
              <a:t>7/11/2010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522B859B-8576-4170-A3D1-C50A5AC8A70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fld id="{886A59D9-191C-4937-9FF2-F97AF7BD0C59}" type="datetimeFigureOut">
              <a:rPr lang="en-US" smtClean="0"/>
              <a:pPr>
                <a:defRPr/>
              </a:pPr>
              <a:t>7/11/2010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D6C99B76-817E-4CB9-A404-FBC33B454CAB}"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F9A16E33-BD97-4EB2-A96A-8039F37CA5D5}" type="datetimeFigureOut">
              <a:rPr lang="en-US" smtClean="0"/>
              <a:pPr>
                <a:defRPr/>
              </a:pPr>
              <a:t>7/11/2010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9E2637E-5628-4F82-8BCE-435D941855E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E57FE1F7-4A34-4960-838A-64E09D3428F2}" type="datetimeFigureOut">
              <a:rPr lang="en-US" smtClean="0"/>
              <a:pPr>
                <a:defRPr/>
              </a:pPr>
              <a:t>7/11/2010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924E2B9-E841-4C21-B08C-2737A2D8E0C4}"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fld id="{27F10E48-3697-421B-A202-07B004684A0E}" type="datetimeFigureOut">
              <a:rPr lang="en-US" smtClean="0"/>
              <a:pPr>
                <a:defRPr/>
              </a:pPr>
              <a:t>7/11/2010</a:t>
            </a:fld>
            <a:endParaRPr lang="en-US"/>
          </a:p>
        </p:txBody>
      </p:sp>
      <p:sp>
        <p:nvSpPr>
          <p:cNvPr id="5" name="Footer Placeholder 4"/>
          <p:cNvSpPr>
            <a:spLocks noGrp="1"/>
          </p:cNvSpPr>
          <p:nvPr>
            <p:ph type="ftr" sz="quarter" idx="11"/>
          </p:nvPr>
        </p:nvSpPr>
        <p:spPr>
          <a:xfrm>
            <a:off x="457200" y="6480969"/>
            <a:ext cx="4260056" cy="300831"/>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CF5B974-BFD9-4F7A-977A-9D6CFC675F85}"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fld id="{B64ADD0D-9587-4698-89A6-8E6202A98D6F}" type="datetimeFigureOut">
              <a:rPr lang="en-US" smtClean="0"/>
              <a:pPr>
                <a:defRPr/>
              </a:pPr>
              <a:t>7/11/2010</a:t>
            </a:fld>
            <a:endParaRPr lang="en-US"/>
          </a:p>
        </p:txBody>
      </p:sp>
      <p:sp>
        <p:nvSpPr>
          <p:cNvPr id="5" name="Footer Placeholder 4"/>
          <p:cNvSpPr>
            <a:spLocks noGrp="1"/>
          </p:cNvSpPr>
          <p:nvPr>
            <p:ph type="ftr" sz="quarter" idx="11"/>
          </p:nvPr>
        </p:nvSpPr>
        <p:spPr>
          <a:xfrm>
            <a:off x="2619376" y="6480969"/>
            <a:ext cx="4260056" cy="300831"/>
          </a:xfrm>
        </p:spPr>
        <p:txBody>
          <a:bodyPr/>
          <a:lstStyle/>
          <a:p>
            <a:pPr>
              <a:defRPr/>
            </a:pPr>
            <a:endParaRPr 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FD658BB1-9B67-46B3-8D51-9365F057B646}" type="slidenum">
              <a:rPr lang="en-US" smtClean="0"/>
              <a:pPr>
                <a:defRPr/>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fld id="{EF8B871C-2266-4656-B1BB-32614F3AD131}" type="datetimeFigureOut">
              <a:rPr lang="en-US" smtClean="0"/>
              <a:pPr>
                <a:defRPr/>
              </a:pPr>
              <a:t>7/11/2010</a:t>
            </a:fld>
            <a:endParaRPr lang="en-US"/>
          </a:p>
        </p:txBody>
      </p:sp>
      <p:sp>
        <p:nvSpPr>
          <p:cNvPr id="6" name="Footer Placeholder 5"/>
          <p:cNvSpPr>
            <a:spLocks noGrp="1"/>
          </p:cNvSpPr>
          <p:nvPr>
            <p:ph type="ftr" sz="quarter" idx="11"/>
          </p:nvPr>
        </p:nvSpPr>
        <p:spPr>
          <a:xfrm>
            <a:off x="457200" y="6480969"/>
            <a:ext cx="4260056" cy="301752"/>
          </a:xfrm>
        </p:spPr>
        <p:txBody>
          <a:bodyPr/>
          <a:lstStyle/>
          <a:p>
            <a:pPr>
              <a:defRPr/>
            </a:pPr>
            <a:endParaRPr 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26A4F2E0-337C-4167-A749-F93B2475603F}"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fld id="{EA54CE8A-4E94-4898-8C4C-D9C5414AA4CB}" type="datetimeFigureOut">
              <a:rPr lang="en-US" smtClean="0"/>
              <a:pPr>
                <a:defRPr/>
              </a:pPr>
              <a:t>7/11/2010</a:t>
            </a:fld>
            <a:endParaRPr lang="en-US"/>
          </a:p>
        </p:txBody>
      </p:sp>
      <p:sp>
        <p:nvSpPr>
          <p:cNvPr id="8" name="Footer Placeholder 7"/>
          <p:cNvSpPr>
            <a:spLocks noGrp="1"/>
          </p:cNvSpPr>
          <p:nvPr>
            <p:ph type="ftr" sz="quarter" idx="11"/>
          </p:nvPr>
        </p:nvSpPr>
        <p:spPr>
          <a:xfrm>
            <a:off x="457200" y="6480969"/>
            <a:ext cx="4261104" cy="301752"/>
          </a:xfrm>
        </p:spPr>
        <p:txBody>
          <a:bodyPr/>
          <a:lstStyle/>
          <a:p>
            <a:pPr>
              <a:defRPr/>
            </a:pP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B796150D-1CE8-4F4D-BF4A-53282C4CE7E6}"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41882519-2B27-4C6B-B6C9-956399DCB37D}" type="datetimeFigureOut">
              <a:rPr lang="en-US" smtClean="0"/>
              <a:pPr>
                <a:defRPr/>
              </a:pPr>
              <a:t>7/11/2010</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6C79040-A212-4126-9652-B943D54D209A}"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fld id="{178DECD1-9BB1-4CBE-9A07-84E8DD26304E}" type="datetimeFigureOut">
              <a:rPr lang="en-US" smtClean="0"/>
              <a:pPr>
                <a:defRPr/>
              </a:pPr>
              <a:t>7/11/2010</a:t>
            </a:fld>
            <a:endParaRPr lang="en-US"/>
          </a:p>
        </p:txBody>
      </p:sp>
      <p:sp>
        <p:nvSpPr>
          <p:cNvPr id="3" name="Footer Placeholder 2"/>
          <p:cNvSpPr>
            <a:spLocks noGrp="1"/>
          </p:cNvSpPr>
          <p:nvPr>
            <p:ph type="ftr" sz="quarter" idx="11"/>
          </p:nvPr>
        </p:nvSpPr>
        <p:spPr>
          <a:xfrm>
            <a:off x="457200" y="6481890"/>
            <a:ext cx="4260056" cy="300831"/>
          </a:xfrm>
        </p:spPr>
        <p:txBody>
          <a:bodyPr/>
          <a:lstStyle/>
          <a:p>
            <a:pPr>
              <a:defRPr/>
            </a:pPr>
            <a:endParaRPr 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B36B1DA9-B08A-46AA-B668-3BA1D6F2E120}"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fld id="{DF098E70-BE46-4C6E-880B-B04AB36767A4}" type="datetimeFigureOut">
              <a:rPr lang="en-US" smtClean="0"/>
              <a:pPr>
                <a:defRPr/>
              </a:pPr>
              <a:t>7/11/2010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FA176722-9B0B-4F7F-ADE1-487F86CE92A6}"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fld id="{377CE3E2-8B6C-401A-B0DE-29B8A8CF0D3B}" type="datetimeFigureOut">
              <a:rPr lang="en-US" smtClean="0"/>
              <a:pPr>
                <a:defRPr/>
              </a:pPr>
              <a:t>7/11/2010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CD828E4C-6207-46D4-8A8F-AB7473EEFD49}"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fld id="{ABDFB8FE-8903-42C7-958C-C52DA978B44D}" type="datetimeFigureOut">
              <a:rPr lang="en-US" smtClean="0"/>
              <a:pPr>
                <a:defRPr/>
              </a:pPr>
              <a:t>7/11/2010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C143778A-B834-405F-B7D2-AE4C608724DA}"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hyperlink" Target="http://www.mbendi.com/indy/ming/mang/p0005.htm" TargetMode="External"/><Relationship Id="rId3" Type="http://schemas.openxmlformats.org/officeDocument/2006/relationships/hyperlink" Target="http://www1.american.edu/ted/NAURU.htm" TargetMode="External"/><Relationship Id="rId7" Type="http://schemas.openxmlformats.org/officeDocument/2006/relationships/hyperlink" Target="http://www.infomine.com/commodities/manganese.asp" TargetMode="External"/><Relationship Id="rId12" Type="http://schemas.openxmlformats.org/officeDocument/2006/relationships/hyperlink" Target="http://www.kids.mongabay.com/lesson-plan" TargetMode="External"/><Relationship Id="rId2" Type="http://schemas.openxmlformats.org/officeDocument/2006/relationships/hyperlink" Target="http://www.lenntech.com/periodic/elements/p.htm" TargetMode="External"/><Relationship Id="rId1" Type="http://schemas.openxmlformats.org/officeDocument/2006/relationships/slideLayout" Target="../slideLayouts/slideLayout2.xml"/><Relationship Id="rId6" Type="http://schemas.openxmlformats.org/officeDocument/2006/relationships/hyperlink" Target="http://www.eia.doe.gov/cneaf/coal/page/acr/table31.html" TargetMode="External"/><Relationship Id="rId11" Type="http://schemas.openxmlformats.org/officeDocument/2006/relationships/hyperlink" Target="http://www.lenntech.com/periodic/elements/mn.htm" TargetMode="External"/><Relationship Id="rId5" Type="http://schemas.openxmlformats.org/officeDocument/2006/relationships/hyperlink" Target="http://en.wikipedia.org/wiki/Coal_mining" TargetMode="External"/><Relationship Id="rId10" Type="http://schemas.openxmlformats.org/officeDocument/2006/relationships/hyperlink" Target="http://en.wikipedia.org/wiki/Coal" TargetMode="External"/><Relationship Id="rId4" Type="http://schemas.openxmlformats.org/officeDocument/2006/relationships/hyperlink" Target="http://en.wikipedia.org/wiki/Phosphate" TargetMode="External"/><Relationship Id="rId9" Type="http://schemas.openxmlformats.org/officeDocument/2006/relationships/hyperlink" Target="http://www.mbendi.com/indy/ming/mang/au/au/p0005.ht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Earth Science Project</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3" name="Content Placeholder 2"/>
          <p:cNvSpPr>
            <a:spLocks noGrp="1"/>
          </p:cNvSpPr>
          <p:nvPr>
            <p:ph idx="1"/>
          </p:nvPr>
        </p:nvSpPr>
        <p:spPr>
          <a:xfrm>
            <a:off x="0" y="1371600"/>
            <a:ext cx="9144000" cy="5486400"/>
          </a:xfrm>
        </p:spPr>
        <p:txBody>
          <a:bodyPr/>
          <a:lstStyle/>
          <a:p>
            <a:pPr eaLnBrk="1" hangingPunct="1"/>
            <a:r>
              <a:rPr lang="en-US" dirty="0" smtClean="0"/>
              <a:t>Submitted to:</a:t>
            </a:r>
          </a:p>
          <a:p>
            <a:pPr eaLnBrk="1" hangingPunct="1">
              <a:buFont typeface="Wingdings 2" pitchFamily="18" charset="2"/>
              <a:buNone/>
            </a:pPr>
            <a:r>
              <a:rPr lang="en-US" dirty="0" smtClean="0"/>
              <a:t>	   	Ma’am Charity I. </a:t>
            </a:r>
            <a:r>
              <a:rPr lang="en-US" dirty="0" err="1" smtClean="0"/>
              <a:t>Mulig</a:t>
            </a:r>
            <a:endParaRPr lang="en-US" dirty="0" smtClean="0"/>
          </a:p>
          <a:p>
            <a:pPr eaLnBrk="1" hangingPunct="1"/>
            <a:endParaRPr lang="en-US" dirty="0" smtClean="0"/>
          </a:p>
          <a:p>
            <a:pPr eaLnBrk="1" hangingPunct="1"/>
            <a:r>
              <a:rPr lang="en-US" dirty="0" smtClean="0"/>
              <a:t>Submitted by:</a:t>
            </a:r>
          </a:p>
          <a:p>
            <a:pPr eaLnBrk="1" hangingPunct="1">
              <a:buFont typeface="Wingdings 2" pitchFamily="18" charset="2"/>
              <a:buNone/>
            </a:pPr>
            <a:r>
              <a:rPr lang="en-US" dirty="0" smtClean="0"/>
              <a:t>	   	</a:t>
            </a:r>
            <a:r>
              <a:rPr lang="en-US" dirty="0" err="1" smtClean="0"/>
              <a:t>Cyrell</a:t>
            </a:r>
            <a:r>
              <a:rPr lang="en-US" dirty="0" smtClean="0"/>
              <a:t> S. </a:t>
            </a:r>
            <a:r>
              <a:rPr lang="en-US" dirty="0" err="1" smtClean="0"/>
              <a:t>Salig</a:t>
            </a:r>
            <a:r>
              <a:rPr lang="en-US" dirty="0" smtClean="0"/>
              <a:t>- Geologist</a:t>
            </a:r>
          </a:p>
          <a:p>
            <a:pPr eaLnBrk="1" hangingPunct="1">
              <a:buFont typeface="Wingdings 2" pitchFamily="18" charset="2"/>
              <a:buNone/>
            </a:pPr>
            <a:r>
              <a:rPr lang="en-US" dirty="0" smtClean="0"/>
              <a:t>	  	 </a:t>
            </a:r>
            <a:r>
              <a:rPr lang="en-US" dirty="0" err="1" smtClean="0"/>
              <a:t>Fatma</a:t>
            </a:r>
            <a:r>
              <a:rPr lang="en-US" dirty="0" smtClean="0"/>
              <a:t> </a:t>
            </a:r>
            <a:r>
              <a:rPr lang="en-US" dirty="0" err="1" smtClean="0"/>
              <a:t>Abduljalil</a:t>
            </a:r>
            <a:r>
              <a:rPr lang="en-US" dirty="0" smtClean="0"/>
              <a:t> - Economist</a:t>
            </a:r>
          </a:p>
          <a:p>
            <a:pPr eaLnBrk="1" hangingPunct="1">
              <a:buFont typeface="Wingdings 2" pitchFamily="18" charset="2"/>
              <a:buNone/>
            </a:pPr>
            <a:r>
              <a:rPr lang="en-US" dirty="0" smtClean="0"/>
              <a:t>	  	 Angela Grace P. Garrido- Industrialist</a:t>
            </a:r>
          </a:p>
          <a:p>
            <a:pPr eaLnBrk="1" hangingPunct="1">
              <a:buFont typeface="Wingdings 2" pitchFamily="18" charset="2"/>
              <a:buNone/>
            </a:pPr>
            <a:r>
              <a:rPr lang="en-US" dirty="0" smtClean="0"/>
              <a:t>	</a:t>
            </a:r>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Homeroom:</a:t>
            </a:r>
          </a:p>
          <a:p>
            <a:pPr eaLnBrk="1" hangingPunct="1">
              <a:buFont typeface="Wingdings 2" pitchFamily="18" charset="2"/>
              <a:buNone/>
            </a:pP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		 I- Amethyst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Scale>
                                      <p:cBhvr>
                                        <p:cTn id="15"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
                                            <p:txEl>
                                              <p:pRg st="0" end="0"/>
                                            </p:txEl>
                                          </p:spTgt>
                                        </p:tgtEl>
                                        <p:attrNameLst>
                                          <p:attrName>ppt_x</p:attrName>
                                          <p:attrName>ppt_y</p:attrName>
                                        </p:attrNameLst>
                                      </p:cBhvr>
                                    </p:animMotion>
                                    <p:animEffect transition="in" filter="fade">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4"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Scale>
                                      <p:cBhvr>
                                        <p:cTn id="3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
                                            <p:txEl>
                                              <p:pRg st="3" end="3"/>
                                            </p:txEl>
                                          </p:spTgt>
                                        </p:tgtEl>
                                        <p:attrNameLst>
                                          <p:attrName>ppt_x</p:attrName>
                                          <p:attrName>ppt_y</p:attrName>
                                        </p:attrNameLst>
                                      </p:cBhvr>
                                    </p:animMotion>
                                    <p:animEffect transition="in" filter="fade">
                                      <p:cBhvr>
                                        <p:cTn id="33" dur="10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nodeType="clickEffect">
                                  <p:stCondLst>
                                    <p:cond delay="0"/>
                                  </p:stCondLst>
                                  <p:iterate type="lt">
                                    <p:tmPct val="10000"/>
                                  </p:iterate>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p:cTn id="38"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0"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nodeType="clickEffect">
                                  <p:stCondLst>
                                    <p:cond delay="0"/>
                                  </p:stCondLst>
                                  <p:iterate type="lt">
                                    <p:tmPct val="10000"/>
                                  </p:iterate>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fill="hold"/>
                                        <p:tgtEl>
                                          <p:spTgt spid="3">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
                                            <p:txEl>
                                              <p:pRg st="5" end="5"/>
                                            </p:txEl>
                                          </p:spTgt>
                                        </p:tgtEl>
                                        <p:attrNameLst>
                                          <p:attrName>ppt_y</p:attrName>
                                        </p:attrNameLst>
                                      </p:cBhvr>
                                      <p:tavLst>
                                        <p:tav tm="0">
                                          <p:val>
                                            <p:strVal val="#ppt_y"/>
                                          </p:val>
                                        </p:tav>
                                        <p:tav tm="100000">
                                          <p:val>
                                            <p:strVal val="#ppt_y"/>
                                          </p:val>
                                        </p:tav>
                                      </p:tavLst>
                                    </p:anim>
                                    <p:anim calcmode="lin" valueType="num">
                                      <p:cBhvr>
                                        <p:cTn id="49" dur="500" fill="hold"/>
                                        <p:tgtEl>
                                          <p:spTgt spid="3">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41" presetClass="entr" presetSubtype="0" fill="hold" nodeType="clickEffect">
                                  <p:stCondLst>
                                    <p:cond delay="0"/>
                                  </p:stCondLst>
                                  <p:iterate type="lt">
                                    <p:tmPct val="10000"/>
                                  </p:iterate>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p:cTn id="56"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58"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3">
                                            <p:txEl>
                                              <p:pRg st="6" end="6"/>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41" presetClass="entr" presetSubtype="0" fill="hold" nodeType="clickEffect">
                                  <p:stCondLst>
                                    <p:cond delay="0"/>
                                  </p:stCondLst>
                                  <p:iterate type="lt">
                                    <p:tmPct val="10000"/>
                                  </p:iterate>
                                  <p:childTnLst>
                                    <p:set>
                                      <p:cBhvr>
                                        <p:cTn id="64" dur="1" fill="hold">
                                          <p:stCondLst>
                                            <p:cond delay="0"/>
                                          </p:stCondLst>
                                        </p:cTn>
                                        <p:tgtEl>
                                          <p:spTgt spid="3">
                                            <p:txEl>
                                              <p:pRg st="7" end="7"/>
                                            </p:txEl>
                                          </p:spTgt>
                                        </p:tgtEl>
                                        <p:attrNameLst>
                                          <p:attrName>style.visibility</p:attrName>
                                        </p:attrNameLst>
                                      </p:cBhvr>
                                      <p:to>
                                        <p:strVal val="visible"/>
                                      </p:to>
                                    </p:set>
                                    <p:anim calcmode="lin" valueType="num">
                                      <p:cBhvr>
                                        <p:cTn id="65" dur="500" fill="hold"/>
                                        <p:tgtEl>
                                          <p:spTgt spid="3">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
                                            <p:txEl>
                                              <p:pRg st="7" end="7"/>
                                            </p:txEl>
                                          </p:spTgt>
                                        </p:tgtEl>
                                        <p:attrNameLst>
                                          <p:attrName>ppt_y</p:attrName>
                                        </p:attrNameLst>
                                      </p:cBhvr>
                                      <p:tavLst>
                                        <p:tav tm="0">
                                          <p:val>
                                            <p:strVal val="#ppt_y"/>
                                          </p:val>
                                        </p:tav>
                                        <p:tav tm="100000">
                                          <p:val>
                                            <p:strVal val="#ppt_y"/>
                                          </p:val>
                                        </p:tav>
                                      </p:tavLst>
                                    </p:anim>
                                    <p:anim calcmode="lin" valueType="num">
                                      <p:cBhvr>
                                        <p:cTn id="67" dur="500" fill="hold"/>
                                        <p:tgtEl>
                                          <p:spTgt spid="3">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
                                            <p:txEl>
                                              <p:pRg st="7" end="7"/>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41" presetClass="entr" presetSubtype="0" fill="hold" nodeType="clickEffect">
                                  <p:stCondLst>
                                    <p:cond delay="0"/>
                                  </p:stCondLst>
                                  <p:iterate type="lt">
                                    <p:tmPct val="10000"/>
                                  </p:iterate>
                                  <p:childTnLst>
                                    <p:set>
                                      <p:cBhvr>
                                        <p:cTn id="73" dur="1" fill="hold">
                                          <p:stCondLst>
                                            <p:cond delay="0"/>
                                          </p:stCondLst>
                                        </p:cTn>
                                        <p:tgtEl>
                                          <p:spTgt spid="3">
                                            <p:txEl>
                                              <p:pRg st="8" end="8"/>
                                            </p:txEl>
                                          </p:spTgt>
                                        </p:tgtEl>
                                        <p:attrNameLst>
                                          <p:attrName>style.visibility</p:attrName>
                                        </p:attrNameLst>
                                      </p:cBhvr>
                                      <p:to>
                                        <p:strVal val="visible"/>
                                      </p:to>
                                    </p:set>
                                    <p:anim calcmode="lin" valueType="num">
                                      <p:cBhvr>
                                        <p:cTn id="74" dur="500" fill="hold"/>
                                        <p:tgtEl>
                                          <p:spTgt spid="3">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3">
                                            <p:txEl>
                                              <p:pRg st="8" end="8"/>
                                            </p:txEl>
                                          </p:spTgt>
                                        </p:tgtEl>
                                        <p:attrNameLst>
                                          <p:attrName>ppt_y</p:attrName>
                                        </p:attrNameLst>
                                      </p:cBhvr>
                                      <p:tavLst>
                                        <p:tav tm="0">
                                          <p:val>
                                            <p:strVal val="#ppt_y"/>
                                          </p:val>
                                        </p:tav>
                                        <p:tav tm="100000">
                                          <p:val>
                                            <p:strVal val="#ppt_y"/>
                                          </p:val>
                                        </p:tav>
                                      </p:tavLst>
                                    </p:anim>
                                    <p:anim calcmode="lin" valueType="num">
                                      <p:cBhvr>
                                        <p:cTn id="76" dur="500" fill="hold"/>
                                        <p:tgtEl>
                                          <p:spTgt spid="3">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3">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0" y="1219200"/>
            <a:ext cx="8839200" cy="4876800"/>
          </a:xfrm>
        </p:spPr>
        <p:txBody>
          <a:bodyPr>
            <a:normAutofit fontScale="92500" lnSpcReduction="20000"/>
          </a:bodyPr>
          <a:lstStyle/>
          <a:p>
            <a:pPr algn="just" eaLnBrk="1" hangingPunct="1"/>
            <a:r>
              <a:rPr lang="en-US" sz="3100" dirty="0" smtClean="0"/>
              <a:t>China's steel output jumped to 180 million tons in 2002, and is expected to reach 210 million tons this year, which translates into an additional demand for 450,000 tons of manganese ore.</a:t>
            </a:r>
          </a:p>
          <a:p>
            <a:pPr eaLnBrk="1" hangingPunct="1"/>
            <a:endParaRPr lang="en-US" sz="3100" dirty="0" smtClean="0"/>
          </a:p>
          <a:p>
            <a:pPr algn="just"/>
            <a:r>
              <a:rPr lang="en-US" dirty="0" smtClean="0"/>
              <a:t>China has capacity to produce 2.8 million tons of steel with manganese each year, about 38 percent of its total steel, while its output last year stood at 2 million tons. </a:t>
            </a:r>
            <a:br>
              <a:rPr lang="en-US" dirty="0" smtClean="0"/>
            </a:br>
            <a:r>
              <a:rPr lang="en-US" dirty="0" smtClean="0"/>
              <a:t/>
            </a:r>
            <a:br>
              <a:rPr lang="en-US" dirty="0" smtClean="0"/>
            </a:b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slide(fromBottom)">
                                      <p:cBhvr>
                                        <p:cTn id="7" dur="500"/>
                                        <p:tgtEl>
                                          <p:spTgt spid="143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14338">
                                            <p:txEl>
                                              <p:pRg st="2" end="2"/>
                                            </p:txEl>
                                          </p:spTgt>
                                        </p:tgtEl>
                                        <p:attrNameLst>
                                          <p:attrName>style.visibility</p:attrName>
                                        </p:attrNameLst>
                                      </p:cBhvr>
                                      <p:to>
                                        <p:strVal val="visible"/>
                                      </p:to>
                                    </p:set>
                                    <p:animEffect transition="in" filter="slide(fromBottom)">
                                      <p:cBhvr>
                                        <p:cTn id="12" dur="500"/>
                                        <p:tgtEl>
                                          <p:spTgt spid="1433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0" y="1752600"/>
            <a:ext cx="8763000" cy="2362200"/>
          </a:xfrm>
        </p:spPr>
        <p:txBody>
          <a:bodyPr/>
          <a:lstStyle/>
          <a:p>
            <a:pPr algn="just" eaLnBrk="1" hangingPunct="1"/>
            <a:r>
              <a:rPr lang="en-US" dirty="0" smtClean="0"/>
              <a:t>The processing trade sector in China accounted for two thirds of the country's manganese ore, or 740,000 tons, during the first five months of this year, up 46.7 percent.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fade">
                                      <p:cBhvr>
                                        <p:cTn id="7" dur="800" decel="100000"/>
                                        <p:tgtEl>
                                          <p:spTgt spid="15362">
                                            <p:txEl>
                                              <p:pRg st="0" end="0"/>
                                            </p:txEl>
                                          </p:spTgt>
                                        </p:tgtEl>
                                      </p:cBhvr>
                                    </p:animEffect>
                                    <p:anim calcmode="lin" valueType="num">
                                      <p:cBhvr>
                                        <p:cTn id="8" dur="800" decel="100000" fill="hold"/>
                                        <p:tgtEl>
                                          <p:spTgt spid="1536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536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536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536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5362">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algn="ct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Mine Life</a:t>
            </a:r>
            <a:endParaRPr lang="en-US" dirty="0"/>
          </a:p>
        </p:txBody>
      </p:sp>
      <p:sp>
        <p:nvSpPr>
          <p:cNvPr id="3" name="Content Placeholder 2"/>
          <p:cNvSpPr>
            <a:spLocks noGrp="1"/>
          </p:cNvSpPr>
          <p:nvPr>
            <p:ph idx="1"/>
          </p:nvPr>
        </p:nvSpPr>
        <p:spPr>
          <a:xfrm>
            <a:off x="0" y="990600"/>
            <a:ext cx="8686800" cy="5715000"/>
          </a:xfrm>
        </p:spPr>
        <p:txBody>
          <a:bodyPr>
            <a:normAutofit/>
          </a:bodyPr>
          <a:lstStyle/>
          <a:p>
            <a:pPr>
              <a:buNone/>
            </a:pPr>
            <a:r>
              <a:rPr lang="en-US" sz="3200" u="sng" dirty="0" smtClean="0"/>
              <a:t>Impact on Environment</a:t>
            </a:r>
          </a:p>
          <a:p>
            <a:pPr algn="just"/>
            <a:r>
              <a:rPr lang="en-US" sz="3200" dirty="0" smtClean="0"/>
              <a:t>Mining is generally very destructive to the environment.  It is one of the main causes of deforestation.  In order to mine, trees and vegetation are cleared and burned.  With the ground completely bare, </a:t>
            </a:r>
            <a:r>
              <a:rPr lang="en-US" sz="3200" b="1" dirty="0" smtClean="0"/>
              <a:t>large scale mining</a:t>
            </a:r>
            <a:r>
              <a:rPr lang="en-US" sz="3200" dirty="0" smtClean="0"/>
              <a:t> operations use huge bulldozers and excavators to extract the metals and minerals from the soil. </a:t>
            </a:r>
          </a:p>
          <a:p>
            <a:endParaRPr lang="en-US" sz="2800" u="sng"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8686800" cy="5715000"/>
          </a:xfrm>
        </p:spPr>
        <p:txBody>
          <a:bodyPr>
            <a:normAutofit/>
          </a:bodyPr>
          <a:lstStyle/>
          <a:p>
            <a:r>
              <a:rPr lang="en-US" sz="3200" dirty="0" smtClean="0"/>
              <a:t>In order to amalgamate (cluster) the extractions, they use chemicals such as cyanide, mercury, or methyl mercury.  These chemicals go through tailings (pipes) and are often discharged into rivers, streams, bays, and oceans.  This pollution contaminates all living organisms within the body of water and ultimately the people who depend on the fish for their main source of protein and their economic livelihood.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pPr algn="ct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Mine Life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3" name="Content Placeholder 2"/>
          <p:cNvSpPr>
            <a:spLocks noGrp="1"/>
          </p:cNvSpPr>
          <p:nvPr>
            <p:ph idx="1"/>
          </p:nvPr>
        </p:nvSpPr>
        <p:spPr>
          <a:xfrm>
            <a:off x="0" y="1165192"/>
            <a:ext cx="8839200" cy="4473608"/>
          </a:xfrm>
        </p:spPr>
        <p:txBody>
          <a:bodyPr>
            <a:normAutofit fontScale="32500" lnSpcReduction="20000"/>
          </a:bodyPr>
          <a:lstStyle/>
          <a:p>
            <a:pPr algn="just"/>
            <a:r>
              <a:rPr lang="en-US" sz="10400" dirty="0" smtClean="0"/>
              <a:t>Small scale mining is equally devastating to the environment, if not more.  Groups of 5-6 men migrate from one mining site to another in search of precious metals.  There are two types of small scale mining: land dredging and river dredging.</a:t>
            </a:r>
          </a:p>
          <a:p>
            <a:endParaRPr lang="en-US" sz="10400" dirty="0" smtClean="0"/>
          </a:p>
          <a:p>
            <a:pPr lvl="0"/>
            <a:endParaRPr lang="en-US" sz="9600" dirty="0" smtClean="0"/>
          </a:p>
          <a:p>
            <a:pPr lvl="0"/>
            <a:endParaRPr lang="en-US" sz="9600" dirty="0" smtClean="0"/>
          </a:p>
          <a:p>
            <a:pPr>
              <a:buNone/>
            </a:pPr>
            <a:endParaRPr lang="en-US" sz="3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770" decel="100000"/>
                                        <p:tgtEl>
                                          <p:spTgt spid="3">
                                            <p:txEl>
                                              <p:pRg st="0" end="0"/>
                                            </p:txEl>
                                          </p:spTgt>
                                        </p:tgtEl>
                                      </p:cBhvr>
                                    </p:animEffect>
                                    <p:animScale>
                                      <p:cBhvr>
                                        <p:cTn id="15" dur="770" decel="100000"/>
                                        <p:tgtEl>
                                          <p:spTgt spid="3">
                                            <p:txEl>
                                              <p:pRg st="0" end="0"/>
                                            </p:txEl>
                                          </p:spTgt>
                                        </p:tgtEl>
                                      </p:cBhvr>
                                      <p:from x="10000" y="10000"/>
                                      <p:to x="200000" y="450000"/>
                                    </p:animScale>
                                    <p:animScale>
                                      <p:cBhvr>
                                        <p:cTn id="16" dur="1230" accel="100000" fill="hold">
                                          <p:stCondLst>
                                            <p:cond delay="770"/>
                                          </p:stCondLst>
                                        </p:cTn>
                                        <p:tgtEl>
                                          <p:spTgt spid="3">
                                            <p:txEl>
                                              <p:pRg st="0" end="0"/>
                                            </p:txEl>
                                          </p:spTgt>
                                        </p:tgtEl>
                                      </p:cBhvr>
                                      <p:from x="200000" y="450000"/>
                                      <p:to x="100000" y="100000"/>
                                    </p:animScale>
                                    <p:set>
                                      <p:cBhvr>
                                        <p:cTn id="17" dur="770" fill="hold"/>
                                        <p:tgtEl>
                                          <p:spTgt spid="3">
                                            <p:txEl>
                                              <p:pRg st="0" end="0"/>
                                            </p:txEl>
                                          </p:spTgt>
                                        </p:tgtEl>
                                        <p:attrNameLst>
                                          <p:attrName>ppt_x</p:attrName>
                                        </p:attrNameLst>
                                      </p:cBhvr>
                                      <p:to>
                                        <p:strVal val="(0.5)"/>
                                      </p:to>
                                    </p:set>
                                    <p:anim from="(0.5)" to="(#ppt_x)" calcmode="lin" valueType="num">
                                      <p:cBhvr>
                                        <p:cTn id="18" dur="1230" accel="100000" fill="hold">
                                          <p:stCondLst>
                                            <p:cond delay="770"/>
                                          </p:stCondLst>
                                        </p:cTn>
                                        <p:tgtEl>
                                          <p:spTgt spid="3">
                                            <p:txEl>
                                              <p:pRg st="0" end="0"/>
                                            </p:txEl>
                                          </p:spTgt>
                                        </p:tgtEl>
                                        <p:attrNameLst>
                                          <p:attrName>ppt_x</p:attrName>
                                        </p:attrNameLst>
                                      </p:cBhvr>
                                    </p:anim>
                                    <p:set>
                                      <p:cBhvr>
                                        <p:cTn id="19" dur="770" fill="hold"/>
                                        <p:tgtEl>
                                          <p:spTgt spid="3">
                                            <p:txEl>
                                              <p:pRg st="0" end="0"/>
                                            </p:txEl>
                                          </p:spTgt>
                                        </p:tgtEl>
                                        <p:attrNameLst>
                                          <p:attrName>ppt_y</p:attrName>
                                        </p:attrNameLst>
                                      </p:cBhvr>
                                      <p:to>
                                        <p:strVal val="(#ppt_y+0.4)"/>
                                      </p:to>
                                    </p:set>
                                    <p:anim from="(#ppt_y+0.4)" to="(#ppt_y)" calcmode="lin" valueType="num">
                                      <p:cBhvr>
                                        <p:cTn id="20" dur="1230" accel="100000" fill="hold">
                                          <p:stCondLst>
                                            <p:cond delay="770"/>
                                          </p:stCondLst>
                                        </p:cTn>
                                        <p:tgtEl>
                                          <p:spTgt spid="3">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2000"/>
            <a:ext cx="8686800" cy="5257800"/>
          </a:xfrm>
        </p:spPr>
        <p:txBody>
          <a:bodyPr>
            <a:normAutofit fontScale="32500" lnSpcReduction="20000"/>
          </a:bodyPr>
          <a:lstStyle/>
          <a:p>
            <a:pPr lvl="0" algn="just"/>
            <a:r>
              <a:rPr lang="en-US" sz="9600" dirty="0" smtClean="0"/>
              <a:t>Land dredging involves miners using a generator to dig a large hole in the ground.    When the mining pits fill with water from the tailings, they become stagnant water pools.  These pools create a breeding ground for mosquitoes and other water-born insects.  Malaria and other water-born diseases increase significantly whenever open pools of water are nearby.  </a:t>
            </a:r>
          </a:p>
          <a:p>
            <a:pPr algn="just"/>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763000" cy="990600"/>
          </a:xfrm>
        </p:spPr>
        <p:txBody>
          <a:bodyPr/>
          <a:lstStyle/>
          <a:p>
            <a:pPr algn="ctr" eaLnBrk="1" hangingPunct="1">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Mine Life </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16387" name="Content Placeholder 2"/>
          <p:cNvSpPr>
            <a:spLocks noGrp="1"/>
          </p:cNvSpPr>
          <p:nvPr>
            <p:ph idx="1"/>
          </p:nvPr>
        </p:nvSpPr>
        <p:spPr>
          <a:xfrm>
            <a:off x="0" y="990600"/>
            <a:ext cx="8839200" cy="5638800"/>
          </a:xfrm>
        </p:spPr>
        <p:txBody>
          <a:bodyPr>
            <a:normAutofit/>
          </a:bodyPr>
          <a:lstStyle/>
          <a:p>
            <a:pPr algn="just"/>
            <a:r>
              <a:rPr lang="en-US" u="sng" dirty="0" smtClean="0"/>
              <a:t>Impact on Environment</a:t>
            </a:r>
          </a:p>
          <a:p>
            <a:pPr algn="just" eaLnBrk="1" hangingPunct="1">
              <a:buNone/>
            </a:pPr>
            <a:r>
              <a:rPr lang="en-US" dirty="0" smtClean="0"/>
              <a:t>   On animals:</a:t>
            </a:r>
          </a:p>
          <a:p>
            <a:pPr algn="just">
              <a:buFont typeface="Wingdings" pitchFamily="2" charset="2"/>
              <a:buChar char="ü"/>
            </a:pPr>
            <a:r>
              <a:rPr lang="en-US" dirty="0" smtClean="0"/>
              <a:t>Manganese is an essential component of over thirty-six enzymes that are used for the carbohydrate, protein and fat metabolism, however if taken excessively, manganese substances can cause lung, liver and vascular disturbances, declines in blood pressure, failure in development of animal fetuses and brain damage.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iterate type="lt">
                                    <p:tmPct val="10000"/>
                                  </p:iterate>
                                  <p:childTnLst>
                                    <p:set>
                                      <p:cBhvr>
                                        <p:cTn id="11" dur="1" fill="hold">
                                          <p:stCondLst>
                                            <p:cond delay="0"/>
                                          </p:stCondLst>
                                        </p:cTn>
                                        <p:tgtEl>
                                          <p:spTgt spid="16387">
                                            <p:txEl>
                                              <p:pRg st="0" end="0"/>
                                            </p:txEl>
                                          </p:spTgt>
                                        </p:tgtEl>
                                        <p:attrNameLst>
                                          <p:attrName>style.visibility</p:attrName>
                                        </p:attrNameLst>
                                      </p:cBhvr>
                                      <p:to>
                                        <p:strVal val="visible"/>
                                      </p:to>
                                    </p:set>
                                    <p:animEffect transition="in" filter="fade">
                                      <p:cBhvr>
                                        <p:cTn id="12" dur="1000"/>
                                        <p:tgtEl>
                                          <p:spTgt spid="16387">
                                            <p:txEl>
                                              <p:pRg st="0" end="0"/>
                                            </p:txEl>
                                          </p:spTgt>
                                        </p:tgtEl>
                                      </p:cBhvr>
                                    </p:animEffect>
                                    <p:anim calcmode="lin" valueType="num">
                                      <p:cBhvr>
                                        <p:cTn id="13" dur="1000" fill="hold"/>
                                        <p:tgtEl>
                                          <p:spTgt spid="16387">
                                            <p:txEl>
                                              <p:pRg st="0" end="0"/>
                                            </p:txEl>
                                          </p:spTgt>
                                        </p:tgtEl>
                                        <p:attrNameLst>
                                          <p:attrName>ppt_w</p:attrName>
                                        </p:attrNameLst>
                                      </p:cBhvr>
                                      <p:tavLst>
                                        <p:tav tm="0" fmla="#ppt_w*sin(2.5*pi*$)">
                                          <p:val>
                                            <p:fltVal val="0"/>
                                          </p:val>
                                        </p:tav>
                                        <p:tav tm="100000">
                                          <p:val>
                                            <p:fltVal val="1"/>
                                          </p:val>
                                        </p:tav>
                                      </p:tavLst>
                                    </p:anim>
                                    <p:anim calcmode="lin" valueType="num">
                                      <p:cBhvr>
                                        <p:cTn id="14" dur="1000" fill="hold"/>
                                        <p:tgtEl>
                                          <p:spTgt spid="1638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iterate type="lt">
                                    <p:tmPct val="10000"/>
                                  </p:iterate>
                                  <p:childTnLst>
                                    <p:set>
                                      <p:cBhvr>
                                        <p:cTn id="18" dur="1" fill="hold">
                                          <p:stCondLst>
                                            <p:cond delay="0"/>
                                          </p:stCondLst>
                                        </p:cTn>
                                        <p:tgtEl>
                                          <p:spTgt spid="16387">
                                            <p:txEl>
                                              <p:pRg st="1" end="1"/>
                                            </p:txEl>
                                          </p:spTgt>
                                        </p:tgtEl>
                                        <p:attrNameLst>
                                          <p:attrName>style.visibility</p:attrName>
                                        </p:attrNameLst>
                                      </p:cBhvr>
                                      <p:to>
                                        <p:strVal val="visible"/>
                                      </p:to>
                                    </p:set>
                                    <p:animEffect transition="in" filter="fade">
                                      <p:cBhvr>
                                        <p:cTn id="19" dur="1000"/>
                                        <p:tgtEl>
                                          <p:spTgt spid="16387">
                                            <p:txEl>
                                              <p:pRg st="1" end="1"/>
                                            </p:txEl>
                                          </p:spTgt>
                                        </p:tgtEl>
                                      </p:cBhvr>
                                    </p:animEffect>
                                    <p:anim calcmode="lin" valueType="num">
                                      <p:cBhvr>
                                        <p:cTn id="20" dur="1000" fill="hold"/>
                                        <p:tgtEl>
                                          <p:spTgt spid="16387">
                                            <p:txEl>
                                              <p:pRg st="1" end="1"/>
                                            </p:txEl>
                                          </p:spTgt>
                                        </p:tgtEl>
                                        <p:attrNameLst>
                                          <p:attrName>ppt_w</p:attrName>
                                        </p:attrNameLst>
                                      </p:cBhvr>
                                      <p:tavLst>
                                        <p:tav tm="0" fmla="#ppt_w*sin(2.5*pi*$)">
                                          <p:val>
                                            <p:fltVal val="0"/>
                                          </p:val>
                                        </p:tav>
                                        <p:tav tm="100000">
                                          <p:val>
                                            <p:fltVal val="1"/>
                                          </p:val>
                                        </p:tav>
                                      </p:tavLst>
                                    </p:anim>
                                    <p:anim calcmode="lin" valueType="num">
                                      <p:cBhvr>
                                        <p:cTn id="21" dur="1000" fill="hold"/>
                                        <p:tgtEl>
                                          <p:spTgt spid="16387">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iterate type="lt">
                                    <p:tmPct val="10000"/>
                                  </p:iterate>
                                  <p:childTnLst>
                                    <p:set>
                                      <p:cBhvr>
                                        <p:cTn id="25" dur="1" fill="hold">
                                          <p:stCondLst>
                                            <p:cond delay="0"/>
                                          </p:stCondLst>
                                        </p:cTn>
                                        <p:tgtEl>
                                          <p:spTgt spid="16387">
                                            <p:txEl>
                                              <p:pRg st="2" end="2"/>
                                            </p:txEl>
                                          </p:spTgt>
                                        </p:tgtEl>
                                        <p:attrNameLst>
                                          <p:attrName>style.visibility</p:attrName>
                                        </p:attrNameLst>
                                      </p:cBhvr>
                                      <p:to>
                                        <p:strVal val="visible"/>
                                      </p:to>
                                    </p:set>
                                    <p:animEffect transition="in" filter="fade">
                                      <p:cBhvr>
                                        <p:cTn id="26" dur="1000"/>
                                        <p:tgtEl>
                                          <p:spTgt spid="16387">
                                            <p:txEl>
                                              <p:pRg st="2" end="2"/>
                                            </p:txEl>
                                          </p:spTgt>
                                        </p:tgtEl>
                                      </p:cBhvr>
                                    </p:animEffect>
                                    <p:anim calcmode="lin" valueType="num">
                                      <p:cBhvr>
                                        <p:cTn id="27" dur="1000" fill="hold"/>
                                        <p:tgtEl>
                                          <p:spTgt spid="16387">
                                            <p:txEl>
                                              <p:pRg st="2" end="2"/>
                                            </p:txEl>
                                          </p:spTgt>
                                        </p:tgtEl>
                                        <p:attrNameLst>
                                          <p:attrName>ppt_w</p:attrName>
                                        </p:attrNameLst>
                                      </p:cBhvr>
                                      <p:tavLst>
                                        <p:tav tm="0" fmla="#ppt_w*sin(2.5*pi*$)">
                                          <p:val>
                                            <p:fltVal val="0"/>
                                          </p:val>
                                        </p:tav>
                                        <p:tav tm="100000">
                                          <p:val>
                                            <p:fltVal val="1"/>
                                          </p:val>
                                        </p:tav>
                                      </p:tavLst>
                                    </p:anim>
                                    <p:anim calcmode="lin" valueType="num">
                                      <p:cBhvr>
                                        <p:cTn id="28" dur="1000" fill="hold"/>
                                        <p:tgtEl>
                                          <p:spTgt spid="16387">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14400"/>
            <a:ext cx="8686800" cy="5410200"/>
          </a:xfrm>
        </p:spPr>
        <p:txBody>
          <a:bodyPr/>
          <a:lstStyle/>
          <a:p>
            <a:pPr algn="just">
              <a:buFont typeface="Wingdings" pitchFamily="2" charset="2"/>
              <a:buChar char="ü"/>
            </a:pPr>
            <a:r>
              <a:rPr lang="en-US" dirty="0" smtClean="0"/>
              <a:t>Laboratory tests with test animals have shown that severe manganese poisoning should even be able to cause tumor development with animals.</a:t>
            </a:r>
          </a:p>
          <a:p>
            <a:pPr>
              <a:buNone/>
            </a:pPr>
            <a:r>
              <a:rPr lang="en-US" dirty="0" smtClean="0"/>
              <a:t>	On Plants:</a:t>
            </a:r>
          </a:p>
          <a:p>
            <a:pPr algn="just">
              <a:buFont typeface="Wingdings" pitchFamily="2" charset="2"/>
              <a:buChar char="ü"/>
            </a:pPr>
            <a:r>
              <a:rPr lang="en-US" dirty="0" smtClean="0"/>
              <a:t>Manganese can cause both toxicity and deficiency symptoms in plants. When the pH of the soil is low manganese deficiencies are more common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20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20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20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17" dur="20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18"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20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0" dur="2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20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6" dur="20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7"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20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0600"/>
            <a:ext cx="8686800" cy="5105400"/>
          </a:xfrm>
        </p:spPr>
        <p:txBody>
          <a:bodyPr>
            <a:normAutofit/>
          </a:bodyPr>
          <a:lstStyle/>
          <a:p>
            <a:pPr algn="just">
              <a:buFont typeface="Wingdings" pitchFamily="2" charset="2"/>
              <a:buChar char="ü"/>
            </a:pPr>
            <a:r>
              <a:rPr lang="en-US" dirty="0" smtClean="0"/>
              <a:t>On the contrary, highly toxic concentrations of manganese in soils can cause swelling of cell walls, withering of leafs and brown spots on leaves. Deficiencies can also cause these effects. Between toxic concentrations and concentrations that cause deficiencies a small area of concentrations for optimal plant growth can be detected.</a:t>
            </a:r>
          </a:p>
          <a:p>
            <a:pPr algn="just"/>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8229600" cy="4114800"/>
          </a:xfrm>
        </p:spPr>
        <p:txBody>
          <a:bodyPr>
            <a:normAutofit/>
          </a:bodyPr>
          <a:lstStyle/>
          <a:p>
            <a:pPr algn="ctr" eaLnBrk="1" hangingPunct="1">
              <a:defRPr/>
            </a:pPr>
            <a:r>
              <a:rPr lang="en-US" sz="6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Phosphate Mining</a:t>
            </a:r>
            <a:br>
              <a:rPr lang="en-US" sz="6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br>
            <a:r>
              <a:rPr lang="en-US" sz="6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60007" dir="5400000" sy="-100000" algn="bl" rotWithShape="0"/>
                </a:effectLst>
              </a:rPr>
              <a:t/>
            </a:r>
            <a:br>
              <a:rPr lang="en-US" sz="6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60007" dir="5400000" sy="-100000" algn="bl" rotWithShape="0"/>
                </a:effectLst>
              </a:rPr>
            </a:b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Project Proposal by Company B</a:t>
            </a:r>
            <a:r>
              <a:rPr lang="en-US" sz="6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60007" dir="5400000" sy="-100000" algn="bl" rotWithShape="0"/>
                </a:effectLst>
              </a:rPr>
              <a:t/>
            </a:r>
            <a:br>
              <a:rPr lang="en-US" sz="6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60007" dir="5400000" sy="-100000" algn="bl" rotWithShape="0"/>
                </a:effectLst>
              </a:rPr>
            </a:br>
            <a:endParaRPr lang="en-US" sz="6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60007"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Situation</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3" name="Content Placeholder 2"/>
          <p:cNvSpPr>
            <a:spLocks noGrp="1"/>
          </p:cNvSpPr>
          <p:nvPr>
            <p:ph idx="1"/>
          </p:nvPr>
        </p:nvSpPr>
        <p:spPr>
          <a:xfrm>
            <a:off x="0" y="1143000"/>
            <a:ext cx="8686800" cy="5715000"/>
          </a:xfrm>
        </p:spPr>
        <p:txBody>
          <a:bodyPr>
            <a:normAutofit/>
          </a:bodyPr>
          <a:lstStyle/>
          <a:p>
            <a:pPr algn="just" eaLnBrk="1" hangingPunct="1"/>
            <a:r>
              <a:rPr lang="en-US" dirty="0" smtClean="0"/>
              <a:t>A businessman would like to increase his earnings through mining. Learning about his interest in the field, three companies immediately came up with project proposals for three different mineral reserves. Company A proposed for manganese, Company B recommended phosphates; Company C envisioned a coal mining industry. </a:t>
            </a:r>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a:bodyPr>
          <a:lstStyle/>
          <a:p>
            <a:pPr algn="ctr" eaLnBrk="1" hangingPunct="1">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Phosphates</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18435" name="Content Placeholder 2"/>
          <p:cNvSpPr>
            <a:spLocks noGrp="1"/>
          </p:cNvSpPr>
          <p:nvPr>
            <p:ph idx="1"/>
          </p:nvPr>
        </p:nvSpPr>
        <p:spPr>
          <a:xfrm>
            <a:off x="0" y="1219200"/>
            <a:ext cx="8839200" cy="4114800"/>
          </a:xfrm>
        </p:spPr>
        <p:txBody>
          <a:bodyPr/>
          <a:lstStyle/>
          <a:p>
            <a:pPr algn="just" eaLnBrk="1" hangingPunct="1"/>
            <a:r>
              <a:rPr lang="en-US" sz="3200" dirty="0" smtClean="0"/>
              <a:t> 	A phosphate is an inorganic chemical, is a salt of phosphoric acid. In organic chemistry, a phosphate, or organophosphate, is an ester or chemical compound  of phosphoric acid. Organic phosphates are important in biochemistry and biogeochemistry or ecology. </a:t>
            </a:r>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 calcmode="lin" valueType="num">
                                      <p:cBhvr>
                                        <p:cTn id="12" dur="1000" fill="hold"/>
                                        <p:tgtEl>
                                          <p:spTgt spid="18435">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18435">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305800" cy="4572000"/>
          </a:xfrm>
        </p:spPr>
        <p:txBody>
          <a:bodyPr/>
          <a:lstStyle/>
          <a:p>
            <a:pPr algn="just"/>
            <a:r>
              <a:rPr lang="en-US" sz="2800" dirty="0" smtClean="0"/>
              <a:t>Inorganic phosphates are mined to obtain phosphorus for use in agriculture and industry. At elevated temperatures in the solid state, phosphates can condense to form pyrophosphates.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srcRect/>
          <a:stretch>
            <a:fillRect/>
          </a:stretch>
        </p:blipFill>
        <p:spPr bwMode="auto">
          <a:xfrm>
            <a:off x="762000" y="838200"/>
            <a:ext cx="3276600" cy="2514600"/>
          </a:xfrm>
          <a:prstGeom prst="rect">
            <a:avLst/>
          </a:prstGeom>
          <a:noFill/>
          <a:ln w="9525">
            <a:noFill/>
            <a:miter lim="800000"/>
            <a:headEnd/>
            <a:tailEnd/>
          </a:ln>
          <a:effectLst/>
        </p:spPr>
      </p:pic>
      <p:pic>
        <p:nvPicPr>
          <p:cNvPr id="52227" name="Picture 3"/>
          <p:cNvPicPr>
            <a:picLocks noChangeAspect="1" noChangeArrowheads="1"/>
          </p:cNvPicPr>
          <p:nvPr/>
        </p:nvPicPr>
        <p:blipFill>
          <a:blip r:embed="rId3"/>
          <a:srcRect/>
          <a:stretch>
            <a:fillRect/>
          </a:stretch>
        </p:blipFill>
        <p:spPr bwMode="auto">
          <a:xfrm>
            <a:off x="4876800" y="914400"/>
            <a:ext cx="3505200" cy="2514600"/>
          </a:xfrm>
          <a:prstGeom prst="rect">
            <a:avLst/>
          </a:prstGeom>
          <a:noFill/>
          <a:ln w="9525">
            <a:noFill/>
            <a:miter lim="800000"/>
            <a:headEnd/>
            <a:tailEnd/>
          </a:ln>
          <a:effectLst/>
        </p:spPr>
      </p:pic>
      <p:pic>
        <p:nvPicPr>
          <p:cNvPr id="52228" name="Picture 4"/>
          <p:cNvPicPr>
            <a:picLocks noChangeAspect="1" noChangeArrowheads="1"/>
          </p:cNvPicPr>
          <p:nvPr/>
        </p:nvPicPr>
        <p:blipFill>
          <a:blip r:embed="rId4"/>
          <a:srcRect/>
          <a:stretch>
            <a:fillRect/>
          </a:stretch>
        </p:blipFill>
        <p:spPr bwMode="auto">
          <a:xfrm>
            <a:off x="762000" y="3886200"/>
            <a:ext cx="3352800" cy="2438400"/>
          </a:xfrm>
          <a:prstGeom prst="rect">
            <a:avLst/>
          </a:prstGeom>
          <a:noFill/>
          <a:ln w="9525">
            <a:noFill/>
            <a:miter lim="800000"/>
            <a:headEnd/>
            <a:tailEnd/>
          </a:ln>
          <a:effectLst/>
        </p:spPr>
      </p:pic>
      <p:pic>
        <p:nvPicPr>
          <p:cNvPr id="52229" name="Picture 5"/>
          <p:cNvPicPr>
            <a:picLocks noChangeAspect="1" noChangeArrowheads="1"/>
          </p:cNvPicPr>
          <p:nvPr/>
        </p:nvPicPr>
        <p:blipFill>
          <a:blip r:embed="rId5"/>
          <a:srcRect/>
          <a:stretch>
            <a:fillRect/>
          </a:stretch>
        </p:blipFill>
        <p:spPr bwMode="auto">
          <a:xfrm>
            <a:off x="5029200" y="3886200"/>
            <a:ext cx="3429000" cy="24384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randombar(horizontal)">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2227"/>
                                        </p:tgtEl>
                                        <p:attrNameLst>
                                          <p:attrName>style.visibility</p:attrName>
                                        </p:attrNameLst>
                                      </p:cBhvr>
                                      <p:to>
                                        <p:strVal val="visible"/>
                                      </p:to>
                                    </p:set>
                                    <p:animEffect transition="in" filter="randombar(horizontal)">
                                      <p:cBhvr>
                                        <p:cTn id="12" dur="500"/>
                                        <p:tgtEl>
                                          <p:spTgt spid="5222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2229"/>
                                        </p:tgtEl>
                                        <p:attrNameLst>
                                          <p:attrName>style.visibility</p:attrName>
                                        </p:attrNameLst>
                                      </p:cBhvr>
                                      <p:to>
                                        <p:strVal val="visible"/>
                                      </p:to>
                                    </p:set>
                                    <p:animEffect transition="in" filter="randombar(horizontal)">
                                      <p:cBhvr>
                                        <p:cTn id="17" dur="500"/>
                                        <p:tgtEl>
                                          <p:spTgt spid="5222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randombar(horizontal)">
                                      <p:cBhvr>
                                        <p:cTn id="22" dur="5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a:bodyPr>
          <a:lstStyle/>
          <a:p>
            <a:pPr algn="ctr" eaLnBrk="1" hangingPunct="1">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Cost of Mining</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19459" name="Content Placeholder 2"/>
          <p:cNvSpPr>
            <a:spLocks noGrp="1"/>
          </p:cNvSpPr>
          <p:nvPr>
            <p:ph idx="1"/>
          </p:nvPr>
        </p:nvSpPr>
        <p:spPr>
          <a:xfrm>
            <a:off x="0" y="1219200"/>
            <a:ext cx="8686800" cy="2590800"/>
          </a:xfrm>
        </p:spPr>
        <p:txBody>
          <a:bodyPr/>
          <a:lstStyle/>
          <a:p>
            <a:pPr algn="just" eaLnBrk="1" hangingPunct="1"/>
            <a:r>
              <a:rPr lang="en-US" sz="3200" dirty="0" smtClean="0"/>
              <a:t>The cost of mining in Nauru is estimated at over $200 million.</a:t>
            </a:r>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nodeType="clickEffect">
                                  <p:stCondLst>
                                    <p:cond delay="0"/>
                                  </p:stCondLst>
                                  <p:childTnLst>
                                    <p:set>
                                      <p:cBhvr>
                                        <p:cTn id="13" dur="1" fill="hold">
                                          <p:stCondLst>
                                            <p:cond delay="0"/>
                                          </p:stCondLst>
                                        </p:cTn>
                                        <p:tgtEl>
                                          <p:spTgt spid="19459">
                                            <p:txEl>
                                              <p:pRg st="0" end="0"/>
                                            </p:txEl>
                                          </p:spTgt>
                                        </p:tgtEl>
                                        <p:attrNameLst>
                                          <p:attrName>style.visibility</p:attrName>
                                        </p:attrNameLst>
                                      </p:cBhvr>
                                      <p:to>
                                        <p:strVal val="visible"/>
                                      </p:to>
                                    </p:set>
                                    <p:animEffect transition="in" filter="fade">
                                      <p:cBhvr>
                                        <p:cTn id="14" dur="100"/>
                                        <p:tgtEl>
                                          <p:spTgt spid="19459">
                                            <p:txEl>
                                              <p:pRg st="0" end="0"/>
                                            </p:txEl>
                                          </p:spTgt>
                                        </p:tgtEl>
                                      </p:cBhvr>
                                    </p:animEffect>
                                    <p:anim calcmode="lin" valueType="num">
                                      <p:cBhvr>
                                        <p:cTn id="15" dur="4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9459">
                                            <p:txEl>
                                              <p:pRg st="0" end="0"/>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19459">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19459">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algn="ctr" eaLnBrk="1" hangingPunct="1">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Market Value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20483" name="Content Placeholder 2"/>
          <p:cNvSpPr>
            <a:spLocks noGrp="1"/>
          </p:cNvSpPr>
          <p:nvPr>
            <p:ph idx="1"/>
          </p:nvPr>
        </p:nvSpPr>
        <p:spPr>
          <a:xfrm>
            <a:off x="0" y="1447800"/>
            <a:ext cx="8686800" cy="2133600"/>
          </a:xfrm>
        </p:spPr>
        <p:txBody>
          <a:bodyPr/>
          <a:lstStyle/>
          <a:p>
            <a:pPr algn="just" eaLnBrk="1" hangingPunct="1"/>
            <a:r>
              <a:rPr lang="en-US" sz="3200" dirty="0" smtClean="0"/>
              <a:t>There are some quarry in Thailand selling around US$ 0.75 per kilo (2.2 pound).</a:t>
            </a:r>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20483">
                                            <p:txEl>
                                              <p:pRg st="0" end="0"/>
                                            </p:txEl>
                                          </p:spTgt>
                                        </p:tgtEl>
                                        <p:attrNameLst>
                                          <p:attrName>style.visibility</p:attrName>
                                        </p:attrNameLst>
                                      </p:cBhvr>
                                      <p:to>
                                        <p:strVal val="visible"/>
                                      </p:to>
                                    </p:set>
                                    <p:anim calcmode="lin" valueType="num">
                                      <p:cBhvr>
                                        <p:cTn id="14" dur="1000" fill="hold"/>
                                        <p:tgtEl>
                                          <p:spTgt spid="2048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2048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204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pPr algn="ct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Mine Life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143000"/>
            <a:ext cx="8763000" cy="5715000"/>
          </a:xfrm>
        </p:spPr>
        <p:txBody>
          <a:bodyPr/>
          <a:lstStyle/>
          <a:p>
            <a:pPr algn="just"/>
            <a:r>
              <a:rPr lang="en-US" dirty="0" smtClean="0"/>
              <a:t>Just like any other mining activity, phosphate mining is harmful both to environment and people.</a:t>
            </a:r>
          </a:p>
          <a:p>
            <a:pPr algn="just"/>
            <a:r>
              <a:rPr lang="en-US" dirty="0" smtClean="0"/>
              <a:t>It causes deforestation</a:t>
            </a:r>
          </a:p>
          <a:p>
            <a:pPr algn="just"/>
            <a:r>
              <a:rPr lang="en-US" dirty="0" smtClean="0"/>
              <a:t>It causes pollution</a:t>
            </a:r>
          </a:p>
          <a:p>
            <a:pPr algn="just"/>
            <a:r>
              <a:rPr lang="en-US" dirty="0" smtClean="0"/>
              <a:t>Pollution contaminates all living organisms within the body of water and ultimately the people who depend on the fish for their main source of protein and their economic livelihood.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763000" cy="1066800"/>
          </a:xfrm>
        </p:spPr>
        <p:txBody>
          <a:bodyPr/>
          <a:lstStyle/>
          <a:p>
            <a:pPr algn="ctr" eaLnBrk="1" hangingPunct="1">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Mine Life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21507" name="Content Placeholder 2"/>
          <p:cNvSpPr>
            <a:spLocks noGrp="1"/>
          </p:cNvSpPr>
          <p:nvPr>
            <p:ph idx="1"/>
          </p:nvPr>
        </p:nvSpPr>
        <p:spPr>
          <a:xfrm>
            <a:off x="228600" y="1066800"/>
            <a:ext cx="8305800" cy="4724400"/>
          </a:xfrm>
        </p:spPr>
        <p:txBody>
          <a:bodyPr/>
          <a:lstStyle/>
          <a:p>
            <a:pPr algn="just" eaLnBrk="1" hangingPunct="1">
              <a:lnSpc>
                <a:spcPct val="80000"/>
              </a:lnSpc>
              <a:buNone/>
            </a:pPr>
            <a:endParaRPr lang="en-US" sz="3200" dirty="0" smtClean="0"/>
          </a:p>
          <a:p>
            <a:pPr algn="just" eaLnBrk="1" hangingPunct="1">
              <a:lnSpc>
                <a:spcPct val="80000"/>
              </a:lnSpc>
            </a:pPr>
            <a:r>
              <a:rPr lang="en-US" sz="3200" dirty="0" smtClean="0"/>
              <a:t>The majority of soil and vegetation can be stripped away. </a:t>
            </a:r>
          </a:p>
          <a:p>
            <a:pPr algn="just" eaLnBrk="1" hangingPunct="1">
              <a:lnSpc>
                <a:spcPct val="80000"/>
              </a:lnSpc>
              <a:buNone/>
            </a:pPr>
            <a:r>
              <a:rPr lang="en-US" sz="3200" dirty="0" smtClean="0"/>
              <a:t>	</a:t>
            </a:r>
          </a:p>
          <a:p>
            <a:pPr algn="just" eaLnBrk="1" hangingPunct="1">
              <a:lnSpc>
                <a:spcPct val="80000"/>
              </a:lnSpc>
            </a:pPr>
            <a:r>
              <a:rPr lang="en-US" sz="3200" dirty="0" smtClean="0"/>
              <a:t>Phosphate in water can cause excessive growth of algae.</a:t>
            </a:r>
          </a:p>
          <a:p>
            <a:pPr algn="just" eaLnBrk="1" hangingPunct="1">
              <a:lnSpc>
                <a:spcPct val="80000"/>
              </a:lnSpc>
              <a:buNone/>
            </a:pPr>
            <a:r>
              <a:rPr lang="en-US" sz="3200" dirty="0" smtClean="0"/>
              <a:t>	</a:t>
            </a:r>
          </a:p>
          <a:p>
            <a:pPr algn="just" eaLnBrk="1" hangingPunct="1">
              <a:lnSpc>
                <a:spcPct val="80000"/>
              </a:lnSpc>
            </a:pPr>
            <a:r>
              <a:rPr lang="en-US" sz="3200" dirty="0" smtClean="0"/>
              <a:t>It can also make our water polluted and not safe for drinking. </a:t>
            </a:r>
          </a:p>
          <a:p>
            <a:pPr algn="just" eaLnBrk="1" hangingPunct="1">
              <a:lnSpc>
                <a:spcPct val="80000"/>
              </a:lnSpc>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21507">
                                            <p:txEl>
                                              <p:pRg st="1" end="1"/>
                                            </p:txEl>
                                          </p:spTgt>
                                        </p:tgtEl>
                                        <p:attrNameLst>
                                          <p:attrName>style.visibility</p:attrName>
                                        </p:attrNameLst>
                                      </p:cBhvr>
                                      <p:to>
                                        <p:strVal val="visible"/>
                                      </p:to>
                                    </p:set>
                                    <p:animEffect transition="in" filter="fade">
                                      <p:cBhvr>
                                        <p:cTn id="14" dur="1000"/>
                                        <p:tgtEl>
                                          <p:spTgt spid="21507">
                                            <p:txEl>
                                              <p:pRg st="1" end="1"/>
                                            </p:txEl>
                                          </p:spTgt>
                                        </p:tgtEl>
                                      </p:cBhvr>
                                    </p:animEffect>
                                    <p:anim calcmode="lin" valueType="num">
                                      <p:cBhvr>
                                        <p:cTn id="15" dur="10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21507">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150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21507">
                                            <p:txEl>
                                              <p:pRg st="2" end="2"/>
                                            </p:txEl>
                                          </p:spTgt>
                                        </p:tgtEl>
                                        <p:attrNameLst>
                                          <p:attrName>style.visibility</p:attrName>
                                        </p:attrNameLst>
                                      </p:cBhvr>
                                      <p:to>
                                        <p:strVal val="visible"/>
                                      </p:to>
                                    </p:set>
                                    <p:animEffect transition="in" filter="fade">
                                      <p:cBhvr>
                                        <p:cTn id="22" dur="1000"/>
                                        <p:tgtEl>
                                          <p:spTgt spid="21507">
                                            <p:txEl>
                                              <p:pRg st="2" end="2"/>
                                            </p:txEl>
                                          </p:spTgt>
                                        </p:tgtEl>
                                      </p:cBhvr>
                                    </p:animEffect>
                                    <p:anim calcmode="lin" valueType="num">
                                      <p:cBhvr>
                                        <p:cTn id="23" dur="10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21507">
                                            <p:txEl>
                                              <p:pRg st="2" end="2"/>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2150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21507">
                                            <p:txEl>
                                              <p:pRg st="3" end="3"/>
                                            </p:txEl>
                                          </p:spTgt>
                                        </p:tgtEl>
                                        <p:attrNameLst>
                                          <p:attrName>style.visibility</p:attrName>
                                        </p:attrNameLst>
                                      </p:cBhvr>
                                      <p:to>
                                        <p:strVal val="visible"/>
                                      </p:to>
                                    </p:set>
                                    <p:animEffect transition="in" filter="fade">
                                      <p:cBhvr>
                                        <p:cTn id="30" dur="1000"/>
                                        <p:tgtEl>
                                          <p:spTgt spid="21507">
                                            <p:txEl>
                                              <p:pRg st="3" end="3"/>
                                            </p:txEl>
                                          </p:spTgt>
                                        </p:tgtEl>
                                      </p:cBhvr>
                                    </p:animEffect>
                                    <p:anim calcmode="lin" valueType="num">
                                      <p:cBhvr>
                                        <p:cTn id="31" dur="10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21507">
                                            <p:txEl>
                                              <p:pRg st="3" end="3"/>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150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nodeType="clickEffect">
                                  <p:stCondLst>
                                    <p:cond delay="0"/>
                                  </p:stCondLst>
                                  <p:childTnLst>
                                    <p:set>
                                      <p:cBhvr>
                                        <p:cTn id="37" dur="1" fill="hold">
                                          <p:stCondLst>
                                            <p:cond delay="0"/>
                                          </p:stCondLst>
                                        </p:cTn>
                                        <p:tgtEl>
                                          <p:spTgt spid="21507">
                                            <p:txEl>
                                              <p:pRg st="4" end="4"/>
                                            </p:txEl>
                                          </p:spTgt>
                                        </p:tgtEl>
                                        <p:attrNameLst>
                                          <p:attrName>style.visibility</p:attrName>
                                        </p:attrNameLst>
                                      </p:cBhvr>
                                      <p:to>
                                        <p:strVal val="visible"/>
                                      </p:to>
                                    </p:set>
                                    <p:animEffect transition="in" filter="fade">
                                      <p:cBhvr>
                                        <p:cTn id="38" dur="1000"/>
                                        <p:tgtEl>
                                          <p:spTgt spid="21507">
                                            <p:txEl>
                                              <p:pRg st="4" end="4"/>
                                            </p:txEl>
                                          </p:spTgt>
                                        </p:tgtEl>
                                      </p:cBhvr>
                                    </p:animEffect>
                                    <p:anim calcmode="lin" valueType="num">
                                      <p:cBhvr>
                                        <p:cTn id="39" dur="10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21507">
                                            <p:txEl>
                                              <p:pRg st="4" end="4"/>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2150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nodeType="clickEffect">
                                  <p:stCondLst>
                                    <p:cond delay="0"/>
                                  </p:stCondLst>
                                  <p:childTnLst>
                                    <p:set>
                                      <p:cBhvr>
                                        <p:cTn id="45" dur="1" fill="hold">
                                          <p:stCondLst>
                                            <p:cond delay="0"/>
                                          </p:stCondLst>
                                        </p:cTn>
                                        <p:tgtEl>
                                          <p:spTgt spid="21507">
                                            <p:txEl>
                                              <p:pRg st="5" end="5"/>
                                            </p:txEl>
                                          </p:spTgt>
                                        </p:tgtEl>
                                        <p:attrNameLst>
                                          <p:attrName>style.visibility</p:attrName>
                                        </p:attrNameLst>
                                      </p:cBhvr>
                                      <p:to>
                                        <p:strVal val="visible"/>
                                      </p:to>
                                    </p:set>
                                    <p:animEffect transition="in" filter="fade">
                                      <p:cBhvr>
                                        <p:cTn id="46" dur="1000"/>
                                        <p:tgtEl>
                                          <p:spTgt spid="21507">
                                            <p:txEl>
                                              <p:pRg st="5" end="5"/>
                                            </p:txEl>
                                          </p:spTgt>
                                        </p:tgtEl>
                                      </p:cBhvr>
                                    </p:animEffect>
                                    <p:anim calcmode="lin" valueType="num">
                                      <p:cBhvr>
                                        <p:cTn id="47" dur="1000" fill="hold"/>
                                        <p:tgtEl>
                                          <p:spTgt spid="21507">
                                            <p:txEl>
                                              <p:pRg st="5" end="5"/>
                                            </p:txEl>
                                          </p:spTgt>
                                        </p:tgtEl>
                                        <p:attrNameLst>
                                          <p:attrName>ppt_x</p:attrName>
                                        </p:attrNameLst>
                                      </p:cBhvr>
                                      <p:tavLst>
                                        <p:tav tm="0">
                                          <p:val>
                                            <p:strVal val="#ppt_x"/>
                                          </p:val>
                                        </p:tav>
                                        <p:tav tm="100000">
                                          <p:val>
                                            <p:strVal val="#ppt_x"/>
                                          </p:val>
                                        </p:tav>
                                      </p:tavLst>
                                    </p:anim>
                                    <p:anim calcmode="lin" valueType="num">
                                      <p:cBhvr>
                                        <p:cTn id="48" dur="900" decel="100000" fill="hold"/>
                                        <p:tgtEl>
                                          <p:spTgt spid="21507">
                                            <p:txEl>
                                              <p:pRg st="5" end="5"/>
                                            </p:txEl>
                                          </p:spTgt>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21507">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077200" cy="3581400"/>
          </a:xfrm>
        </p:spPr>
        <p:txBody>
          <a:bodyPr/>
          <a:lstStyle/>
          <a:p>
            <a:pPr algn="just">
              <a:lnSpc>
                <a:spcPct val="80000"/>
              </a:lnSpc>
            </a:pPr>
            <a:r>
              <a:rPr lang="en-US" sz="2800" dirty="0" smtClean="0"/>
              <a:t>It can cause skin burns.</a:t>
            </a:r>
          </a:p>
          <a:p>
            <a:pPr algn="just">
              <a:lnSpc>
                <a:spcPct val="80000"/>
              </a:lnSpc>
              <a:buNone/>
            </a:pPr>
            <a:endParaRPr lang="en-US" sz="2800" dirty="0" smtClean="0"/>
          </a:p>
          <a:p>
            <a:pPr>
              <a:lnSpc>
                <a:spcPct val="80000"/>
              </a:lnSpc>
            </a:pPr>
            <a:r>
              <a:rPr lang="en-US" sz="2800" dirty="0" smtClean="0"/>
              <a:t>Burning may cause damage to the liver, the heart or the kidneys.</a:t>
            </a:r>
            <a:br>
              <a:rPr lang="en-US" sz="2800" dirty="0" smtClean="0"/>
            </a:b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447800"/>
            <a:ext cx="8610600" cy="2895600"/>
          </a:xfrm>
        </p:spPr>
        <p:txBody>
          <a:bodyPr>
            <a:normAutofit/>
          </a:bodyPr>
          <a:lstStyle/>
          <a:p>
            <a:pPr algn="ctr" eaLnBrk="1" hangingPunct="1">
              <a:defRPr/>
            </a:pPr>
            <a:r>
              <a:rPr lang="en-US" sz="8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Coal Mining</a:t>
            </a:r>
            <a:br>
              <a:rPr lang="en-US" sz="8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br>
            <a: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
            </a:r>
            <a:b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br>
            <a:r>
              <a:rPr lang="en-US"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Project Proposal by Company C</a:t>
            </a:r>
            <a:endParaRPr lang="en-US" sz="4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Coal</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524000"/>
            <a:ext cx="8686800" cy="5334000"/>
          </a:xfrm>
        </p:spPr>
        <p:txBody>
          <a:bodyPr>
            <a:normAutofit/>
          </a:bodyPr>
          <a:lstStyle/>
          <a:p>
            <a:pPr marL="448056" indent="-384048" algn="just" eaLnBrk="1" fontAlgn="auto" hangingPunct="1">
              <a:spcAft>
                <a:spcPts val="0"/>
              </a:spcAft>
              <a:buFont typeface="Wingdings 2"/>
              <a:buChar char=""/>
              <a:defRPr/>
            </a:pPr>
            <a:r>
              <a:rPr lang="en-US" dirty="0" smtClean="0"/>
              <a:t>Coal is the most abundant and economical fossil fuel in the world and over 6,400 million tonnes of coal were produced globally in 2008. More than 80% of the world’s coal reserves are located in the United States, China, India, Russia, Australia, and South Africa. Coal is primarily used for the generation of electricity, with smaller volumes used for industrial process heat and in steel production.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8686800" cy="5410200"/>
          </a:xfrm>
        </p:spPr>
        <p:txBody>
          <a:bodyPr/>
          <a:lstStyle/>
          <a:p>
            <a:pPr algn="just"/>
            <a:r>
              <a:rPr lang="en-US" dirty="0" smtClean="0"/>
              <a:t>However, the businessman, seeing the project to involve a huge amount of money, thought of hiring your expertise as a team MINERAL EXPERTS to help him decide where to invest.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14400"/>
            <a:ext cx="8534400" cy="4114800"/>
          </a:xfrm>
        </p:spPr>
        <p:txBody>
          <a:bodyPr/>
          <a:lstStyle/>
          <a:p>
            <a:pPr algn="just"/>
            <a:r>
              <a:rPr lang="en-US" dirty="0" smtClean="0"/>
              <a:t>Coal is the currently the most frequently used fuel for electricity generation. It produces about 42% of the world’s electricity. On a levelized cost of production basis, the global market value of coal-fired electricity exceeded $400 billion in 2008.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4648201" y="533400"/>
            <a:ext cx="3962399" cy="2606524"/>
          </a:xfrm>
          <a:prstGeom prst="rect">
            <a:avLst/>
          </a:prstGeom>
          <a:noFill/>
          <a:ln w="9525">
            <a:noFill/>
            <a:miter lim="800000"/>
            <a:headEnd/>
            <a:tailEnd/>
          </a:ln>
        </p:spPr>
      </p:pic>
      <p:pic>
        <p:nvPicPr>
          <p:cNvPr id="24582" name="Picture 6"/>
          <p:cNvPicPr>
            <a:picLocks noChangeAspect="1" noChangeArrowheads="1"/>
          </p:cNvPicPr>
          <p:nvPr/>
        </p:nvPicPr>
        <p:blipFill>
          <a:blip r:embed="rId3"/>
          <a:srcRect/>
          <a:stretch>
            <a:fillRect/>
          </a:stretch>
        </p:blipFill>
        <p:spPr bwMode="auto">
          <a:xfrm>
            <a:off x="533400" y="533400"/>
            <a:ext cx="3505200" cy="2590800"/>
          </a:xfrm>
          <a:prstGeom prst="rect">
            <a:avLst/>
          </a:prstGeom>
          <a:noFill/>
          <a:ln w="9525">
            <a:noFill/>
            <a:miter lim="800000"/>
            <a:headEnd/>
            <a:tailEnd/>
          </a:ln>
          <a:effectLst/>
        </p:spPr>
      </p:pic>
      <p:pic>
        <p:nvPicPr>
          <p:cNvPr id="24583" name="Picture 7"/>
          <p:cNvPicPr>
            <a:picLocks noChangeAspect="1" noChangeArrowheads="1"/>
          </p:cNvPicPr>
          <p:nvPr/>
        </p:nvPicPr>
        <p:blipFill>
          <a:blip r:embed="rId4"/>
          <a:srcRect/>
          <a:stretch>
            <a:fillRect/>
          </a:stretch>
        </p:blipFill>
        <p:spPr bwMode="auto">
          <a:xfrm>
            <a:off x="533400" y="3581400"/>
            <a:ext cx="3505200" cy="2667000"/>
          </a:xfrm>
          <a:prstGeom prst="rect">
            <a:avLst/>
          </a:prstGeom>
          <a:noFill/>
          <a:ln w="9525">
            <a:noFill/>
            <a:miter lim="800000"/>
            <a:headEnd/>
            <a:tailEnd/>
          </a:ln>
          <a:effectLst/>
        </p:spPr>
      </p:pic>
      <p:pic>
        <p:nvPicPr>
          <p:cNvPr id="24584" name="Picture 8"/>
          <p:cNvPicPr>
            <a:picLocks noChangeAspect="1" noChangeArrowheads="1"/>
          </p:cNvPicPr>
          <p:nvPr/>
        </p:nvPicPr>
        <p:blipFill>
          <a:blip r:embed="rId5"/>
          <a:srcRect/>
          <a:stretch>
            <a:fillRect/>
          </a:stretch>
        </p:blipFill>
        <p:spPr bwMode="auto">
          <a:xfrm>
            <a:off x="4724400" y="3581400"/>
            <a:ext cx="3962400" cy="2667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4582"/>
                                        </p:tgtEl>
                                        <p:attrNameLst>
                                          <p:attrName>style.visibility</p:attrName>
                                        </p:attrNameLst>
                                      </p:cBhvr>
                                      <p:to>
                                        <p:strVal val="visible"/>
                                      </p:to>
                                    </p:set>
                                    <p:animEffect transition="in" filter="dissolve">
                                      <p:cBhvr>
                                        <p:cTn id="7" dur="2000"/>
                                        <p:tgtEl>
                                          <p:spTgt spid="2458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dissolve">
                                      <p:cBhvr>
                                        <p:cTn id="12" dur="20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4583"/>
                                        </p:tgtEl>
                                        <p:attrNameLst>
                                          <p:attrName>style.visibility</p:attrName>
                                        </p:attrNameLst>
                                      </p:cBhvr>
                                      <p:to>
                                        <p:strVal val="visible"/>
                                      </p:to>
                                    </p:set>
                                    <p:animEffect transition="in" filter="dissolve">
                                      <p:cBhvr>
                                        <p:cTn id="17" dur="2000"/>
                                        <p:tgtEl>
                                          <p:spTgt spid="2458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4584"/>
                                        </p:tgtEl>
                                        <p:attrNameLst>
                                          <p:attrName>style.visibility</p:attrName>
                                        </p:attrNameLst>
                                      </p:cBhvr>
                                      <p:to>
                                        <p:strVal val="visible"/>
                                      </p:to>
                                    </p:set>
                                    <p:animEffect transition="in" filter="dissolve">
                                      <p:cBhvr>
                                        <p:cTn id="22" dur="2000"/>
                                        <p:tgtEl>
                                          <p:spTgt spid="245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Market Value of Coal Mining</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295400"/>
            <a:ext cx="8839200" cy="3581400"/>
          </a:xfrm>
        </p:spPr>
        <p:txBody>
          <a:bodyPr>
            <a:normAutofit/>
          </a:bodyPr>
          <a:lstStyle/>
          <a:p>
            <a:pPr marL="448056" indent="-384048" algn="just" eaLnBrk="1" fontAlgn="auto" hangingPunct="1">
              <a:spcAft>
                <a:spcPts val="0"/>
              </a:spcAft>
              <a:buFont typeface="Wingdings 2"/>
              <a:buChar char=""/>
              <a:defRPr/>
            </a:pPr>
            <a:r>
              <a:rPr lang="en-US" dirty="0" smtClean="0"/>
              <a:t>Markets and Trends Worldwide includes a broad review of the market for clean coal technologies for coal-fired electricity generation. The report provides a discussion of several of the technologies employed or in development to address the environmental impact of coal.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371600"/>
            <a:ext cx="8686800" cy="3657600"/>
          </a:xfrm>
        </p:spPr>
        <p:txBody>
          <a:bodyPr/>
          <a:lstStyle/>
          <a:p>
            <a:pPr algn="just"/>
            <a:r>
              <a:rPr lang="en-US" dirty="0" smtClean="0"/>
              <a:t>The market demand for coal, electricity, and clean coal-fired electricity is quantified and projections for growth in demand are provided, along with the key factors influencing this growth. The report also provides profiles of 14 companies active in clean coal.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fontScale="90000"/>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Sample of Market Value of Coal Mining</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graphicFrame>
        <p:nvGraphicFramePr>
          <p:cNvPr id="6" name="Content Placeholder 5"/>
          <p:cNvGraphicFramePr>
            <a:graphicFrameLocks noGrp="1"/>
          </p:cNvGraphicFramePr>
          <p:nvPr>
            <p:ph idx="1"/>
          </p:nvPr>
        </p:nvGraphicFramePr>
        <p:xfrm>
          <a:off x="0" y="1219200"/>
          <a:ext cx="9144000" cy="4155440"/>
        </p:xfrm>
        <a:graphic>
          <a:graphicData uri="http://schemas.openxmlformats.org/drawingml/2006/table">
            <a:tbl>
              <a:tblPr firstRow="1" bandRow="1">
                <a:tableStyleId>{5C22544A-7EE6-4342-B048-85BDC9FD1C3A}</a:tableStyleId>
              </a:tblPr>
              <a:tblGrid>
                <a:gridCol w="1511405"/>
                <a:gridCol w="1763306"/>
                <a:gridCol w="1561785"/>
                <a:gridCol w="1564304"/>
                <a:gridCol w="1382936"/>
                <a:gridCol w="1360264"/>
              </a:tblGrid>
              <a:tr h="370840">
                <a:tc>
                  <a:txBody>
                    <a:bodyPr/>
                    <a:lstStyle/>
                    <a:p>
                      <a:pPr algn="ctr"/>
                      <a:r>
                        <a:rPr lang="en-US" dirty="0" smtClean="0"/>
                        <a:t>Week</a:t>
                      </a:r>
                      <a:br>
                        <a:rPr lang="en-US" dirty="0" smtClean="0"/>
                      </a:br>
                      <a:r>
                        <a:rPr lang="en-US" dirty="0" smtClean="0"/>
                        <a:t>Ended</a:t>
                      </a:r>
                      <a:endParaRPr lang="en-US" dirty="0"/>
                    </a:p>
                  </a:txBody>
                  <a:tcPr anchor="ctr"/>
                </a:tc>
                <a:tc>
                  <a:txBody>
                    <a:bodyPr/>
                    <a:lstStyle/>
                    <a:p>
                      <a:pPr algn="ctr"/>
                      <a:r>
                        <a:rPr lang="it-IT" dirty="0" smtClean="0"/>
                        <a:t>Central </a:t>
                      </a:r>
                      <a:br>
                        <a:rPr lang="it-IT" dirty="0" smtClean="0"/>
                      </a:br>
                      <a:r>
                        <a:rPr lang="it-IT" dirty="0" smtClean="0"/>
                        <a:t>Appalachia</a:t>
                      </a:r>
                      <a:br>
                        <a:rPr lang="it-IT" dirty="0" smtClean="0"/>
                      </a:br>
                      <a:r>
                        <a:rPr lang="it-IT" dirty="0" smtClean="0"/>
                        <a:t>12,500 Btu, </a:t>
                      </a:r>
                      <a:br>
                        <a:rPr lang="it-IT" dirty="0" smtClean="0"/>
                      </a:br>
                      <a:r>
                        <a:rPr lang="it-IT" dirty="0" smtClean="0"/>
                        <a:t>1.2 SO2</a:t>
                      </a:r>
                      <a:endParaRPr lang="it-IT" dirty="0"/>
                    </a:p>
                  </a:txBody>
                  <a:tcPr anchor="ctr"/>
                </a:tc>
                <a:tc>
                  <a:txBody>
                    <a:bodyPr/>
                    <a:lstStyle/>
                    <a:p>
                      <a:pPr algn="ctr"/>
                      <a:r>
                        <a:rPr lang="en-US" dirty="0" smtClean="0"/>
                        <a:t>Northern </a:t>
                      </a:r>
                      <a:br>
                        <a:rPr lang="en-US" dirty="0" smtClean="0"/>
                      </a:br>
                      <a:r>
                        <a:rPr lang="en-US" dirty="0" smtClean="0"/>
                        <a:t>Appalachia</a:t>
                      </a:r>
                      <a:br>
                        <a:rPr lang="en-US" dirty="0" smtClean="0"/>
                      </a:br>
                      <a:r>
                        <a:rPr lang="en-US" dirty="0" smtClean="0"/>
                        <a:t>13,000 Btu, </a:t>
                      </a:r>
                      <a:br>
                        <a:rPr lang="en-US" dirty="0" smtClean="0"/>
                      </a:br>
                      <a:r>
                        <a:rPr lang="en-US" dirty="0" smtClean="0"/>
                        <a:t>&lt;3.0 SO2</a:t>
                      </a:r>
                      <a:endParaRPr lang="en-US" dirty="0"/>
                    </a:p>
                  </a:txBody>
                  <a:tcPr anchor="ctr"/>
                </a:tc>
                <a:tc>
                  <a:txBody>
                    <a:bodyPr/>
                    <a:lstStyle/>
                    <a:p>
                      <a:pPr algn="ctr"/>
                      <a:r>
                        <a:rPr lang="fr-FR" dirty="0" smtClean="0"/>
                        <a:t>Illinois Basin</a:t>
                      </a:r>
                      <a:br>
                        <a:rPr lang="fr-FR" dirty="0" smtClean="0"/>
                      </a:br>
                      <a:r>
                        <a:rPr lang="fr-FR" dirty="0" smtClean="0"/>
                        <a:t>11,800 Btu, </a:t>
                      </a:r>
                      <a:br>
                        <a:rPr lang="fr-FR" dirty="0" smtClean="0"/>
                      </a:br>
                      <a:r>
                        <a:rPr lang="fr-FR" dirty="0" smtClean="0"/>
                        <a:t>5.0 SO2</a:t>
                      </a:r>
                      <a:endParaRPr lang="fr-FR" dirty="0"/>
                    </a:p>
                  </a:txBody>
                  <a:tcPr anchor="ctr"/>
                </a:tc>
                <a:tc>
                  <a:txBody>
                    <a:bodyPr/>
                    <a:lstStyle/>
                    <a:p>
                      <a:pPr algn="ctr"/>
                      <a:r>
                        <a:rPr lang="en-US" dirty="0" smtClean="0"/>
                        <a:t>Powder </a:t>
                      </a:r>
                      <a:br>
                        <a:rPr lang="en-US" dirty="0" smtClean="0"/>
                      </a:br>
                      <a:r>
                        <a:rPr lang="en-US" dirty="0" smtClean="0"/>
                        <a:t>River Basin </a:t>
                      </a:r>
                      <a:br>
                        <a:rPr lang="en-US" dirty="0" smtClean="0"/>
                      </a:br>
                      <a:r>
                        <a:rPr lang="en-US" dirty="0" smtClean="0"/>
                        <a:t>8,800 Btu, </a:t>
                      </a:r>
                      <a:br>
                        <a:rPr lang="en-US" dirty="0" smtClean="0"/>
                      </a:br>
                      <a:r>
                        <a:rPr lang="en-US" dirty="0" smtClean="0"/>
                        <a:t>0.8 SO2</a:t>
                      </a:r>
                      <a:endParaRPr lang="en-US" dirty="0"/>
                    </a:p>
                  </a:txBody>
                  <a:tcPr anchor="ctr"/>
                </a:tc>
                <a:tc>
                  <a:txBody>
                    <a:bodyPr/>
                    <a:lstStyle/>
                    <a:p>
                      <a:pPr algn="ctr"/>
                      <a:r>
                        <a:rPr lang="en-US" dirty="0" smtClean="0"/>
                        <a:t>Uinta Basin</a:t>
                      </a:r>
                      <a:br>
                        <a:rPr lang="en-US" dirty="0" smtClean="0"/>
                      </a:br>
                      <a:r>
                        <a:rPr lang="en-US" dirty="0" smtClean="0"/>
                        <a:t>11,700 Btu, </a:t>
                      </a:r>
                      <a:br>
                        <a:rPr lang="en-US" dirty="0" smtClean="0"/>
                      </a:br>
                      <a:r>
                        <a:rPr lang="en-US" dirty="0" smtClean="0"/>
                        <a:t>0.8 SO2 </a:t>
                      </a:r>
                      <a:endParaRPr lang="en-US" dirty="0"/>
                    </a:p>
                  </a:txBody>
                  <a:tcPr anchor="ctr"/>
                </a:tc>
              </a:tr>
              <a:tr h="370840">
                <a:tc>
                  <a:txBody>
                    <a:bodyPr/>
                    <a:lstStyle/>
                    <a:p>
                      <a:pPr algn="l"/>
                      <a:r>
                        <a:rPr lang="en-US" dirty="0"/>
                        <a:t>7-May-10</a:t>
                      </a:r>
                    </a:p>
                  </a:txBody>
                  <a:tcPr anchor="ctr"/>
                </a:tc>
                <a:tc>
                  <a:txBody>
                    <a:bodyPr/>
                    <a:lstStyle/>
                    <a:p>
                      <a:pPr algn="r"/>
                      <a:r>
                        <a:rPr lang="en-US"/>
                        <a:t>$61.15</a:t>
                      </a:r>
                    </a:p>
                  </a:txBody>
                  <a:tcPr anchor="ctr"/>
                </a:tc>
                <a:tc>
                  <a:txBody>
                    <a:bodyPr/>
                    <a:lstStyle/>
                    <a:p>
                      <a:pPr algn="r"/>
                      <a:r>
                        <a:rPr lang="en-US"/>
                        <a:t>$59.75</a:t>
                      </a:r>
                    </a:p>
                  </a:txBody>
                  <a:tcPr anchor="ctr"/>
                </a:tc>
                <a:tc>
                  <a:txBody>
                    <a:bodyPr/>
                    <a:lstStyle/>
                    <a:p>
                      <a:pPr algn="r"/>
                      <a:r>
                        <a:rPr lang="en-US"/>
                        <a:t>$41.40</a:t>
                      </a:r>
                    </a:p>
                  </a:txBody>
                  <a:tcPr anchor="ctr"/>
                </a:tc>
                <a:tc>
                  <a:txBody>
                    <a:bodyPr/>
                    <a:lstStyle/>
                    <a:p>
                      <a:pPr algn="r"/>
                      <a:r>
                        <a:rPr lang="en-US"/>
                        <a:t>$12.35</a:t>
                      </a:r>
                    </a:p>
                  </a:txBody>
                  <a:tcPr anchor="ctr"/>
                </a:tc>
                <a:tc>
                  <a:txBody>
                    <a:bodyPr/>
                    <a:lstStyle/>
                    <a:p>
                      <a:pPr algn="r"/>
                      <a:r>
                        <a:rPr lang="en-US" dirty="0"/>
                        <a:t>$40.00</a:t>
                      </a:r>
                    </a:p>
                  </a:txBody>
                  <a:tcPr anchor="ctr"/>
                </a:tc>
              </a:tr>
              <a:tr h="370840">
                <a:tc>
                  <a:txBody>
                    <a:bodyPr/>
                    <a:lstStyle/>
                    <a:p>
                      <a:pPr algn="l"/>
                      <a:r>
                        <a:rPr lang="en-US" dirty="0"/>
                        <a:t>14-May-10</a:t>
                      </a:r>
                    </a:p>
                  </a:txBody>
                  <a:tcPr anchor="ctr"/>
                </a:tc>
                <a:tc>
                  <a:txBody>
                    <a:bodyPr/>
                    <a:lstStyle/>
                    <a:p>
                      <a:pPr algn="r"/>
                      <a:r>
                        <a:rPr lang="en-US"/>
                        <a:t>$64.60</a:t>
                      </a:r>
                    </a:p>
                  </a:txBody>
                  <a:tcPr anchor="ctr"/>
                </a:tc>
                <a:tc>
                  <a:txBody>
                    <a:bodyPr/>
                    <a:lstStyle/>
                    <a:p>
                      <a:pPr algn="r"/>
                      <a:r>
                        <a:rPr lang="en-US"/>
                        <a:t>$60.75</a:t>
                      </a:r>
                    </a:p>
                  </a:txBody>
                  <a:tcPr anchor="ctr"/>
                </a:tc>
                <a:tc>
                  <a:txBody>
                    <a:bodyPr/>
                    <a:lstStyle/>
                    <a:p>
                      <a:pPr algn="r"/>
                      <a:r>
                        <a:rPr lang="en-US"/>
                        <a:t>$41.40</a:t>
                      </a:r>
                    </a:p>
                  </a:txBody>
                  <a:tcPr anchor="ctr"/>
                </a:tc>
                <a:tc>
                  <a:txBody>
                    <a:bodyPr/>
                    <a:lstStyle/>
                    <a:p>
                      <a:pPr algn="r"/>
                      <a:r>
                        <a:rPr lang="en-US"/>
                        <a:t>$12.00</a:t>
                      </a:r>
                    </a:p>
                  </a:txBody>
                  <a:tcPr anchor="ctr"/>
                </a:tc>
                <a:tc>
                  <a:txBody>
                    <a:bodyPr/>
                    <a:lstStyle/>
                    <a:p>
                      <a:pPr algn="r"/>
                      <a:r>
                        <a:rPr lang="en-US" dirty="0"/>
                        <a:t>$40.00</a:t>
                      </a:r>
                    </a:p>
                  </a:txBody>
                  <a:tcPr anchor="ctr"/>
                </a:tc>
              </a:tr>
              <a:tr h="370840">
                <a:tc>
                  <a:txBody>
                    <a:bodyPr/>
                    <a:lstStyle/>
                    <a:p>
                      <a:pPr algn="l"/>
                      <a:r>
                        <a:rPr lang="en-US" dirty="0"/>
                        <a:t>21-May-10</a:t>
                      </a:r>
                    </a:p>
                  </a:txBody>
                  <a:tcPr anchor="ctr"/>
                </a:tc>
                <a:tc>
                  <a:txBody>
                    <a:bodyPr/>
                    <a:lstStyle/>
                    <a:p>
                      <a:pPr algn="r"/>
                      <a:r>
                        <a:rPr lang="en-US"/>
                        <a:t>$64.60</a:t>
                      </a:r>
                    </a:p>
                  </a:txBody>
                  <a:tcPr anchor="ctr"/>
                </a:tc>
                <a:tc>
                  <a:txBody>
                    <a:bodyPr/>
                    <a:lstStyle/>
                    <a:p>
                      <a:pPr algn="r"/>
                      <a:r>
                        <a:rPr lang="en-US"/>
                        <a:t>$60.75</a:t>
                      </a:r>
                    </a:p>
                  </a:txBody>
                  <a:tcPr anchor="ctr"/>
                </a:tc>
                <a:tc>
                  <a:txBody>
                    <a:bodyPr/>
                    <a:lstStyle/>
                    <a:p>
                      <a:pPr algn="r"/>
                      <a:r>
                        <a:rPr lang="en-US"/>
                        <a:t>$41.40</a:t>
                      </a:r>
                    </a:p>
                  </a:txBody>
                  <a:tcPr anchor="ctr"/>
                </a:tc>
                <a:tc>
                  <a:txBody>
                    <a:bodyPr/>
                    <a:lstStyle/>
                    <a:p>
                      <a:pPr algn="r"/>
                      <a:r>
                        <a:rPr lang="en-US"/>
                        <a:t>$11.65</a:t>
                      </a:r>
                    </a:p>
                  </a:txBody>
                  <a:tcPr anchor="ctr"/>
                </a:tc>
                <a:tc>
                  <a:txBody>
                    <a:bodyPr/>
                    <a:lstStyle/>
                    <a:p>
                      <a:pPr algn="r"/>
                      <a:r>
                        <a:rPr lang="en-US" dirty="0"/>
                        <a:t>$40.00</a:t>
                      </a:r>
                    </a:p>
                  </a:txBody>
                  <a:tcPr anchor="ctr"/>
                </a:tc>
              </a:tr>
              <a:tr h="370840">
                <a:tc>
                  <a:txBody>
                    <a:bodyPr/>
                    <a:lstStyle/>
                    <a:p>
                      <a:pPr algn="l"/>
                      <a:r>
                        <a:rPr lang="en-US" dirty="0"/>
                        <a:t>28-May-10</a:t>
                      </a:r>
                    </a:p>
                  </a:txBody>
                  <a:tcPr anchor="ctr"/>
                </a:tc>
                <a:tc>
                  <a:txBody>
                    <a:bodyPr/>
                    <a:lstStyle/>
                    <a:p>
                      <a:pPr algn="r"/>
                      <a:r>
                        <a:rPr lang="en-US"/>
                        <a:t>$64.60</a:t>
                      </a:r>
                    </a:p>
                  </a:txBody>
                  <a:tcPr anchor="ctr"/>
                </a:tc>
                <a:tc>
                  <a:txBody>
                    <a:bodyPr/>
                    <a:lstStyle/>
                    <a:p>
                      <a:pPr algn="r"/>
                      <a:r>
                        <a:rPr lang="en-US"/>
                        <a:t>$60.75</a:t>
                      </a:r>
                    </a:p>
                  </a:txBody>
                  <a:tcPr anchor="ctr"/>
                </a:tc>
                <a:tc>
                  <a:txBody>
                    <a:bodyPr/>
                    <a:lstStyle/>
                    <a:p>
                      <a:pPr algn="r"/>
                      <a:r>
                        <a:rPr lang="en-US"/>
                        <a:t>$41.40</a:t>
                      </a:r>
                    </a:p>
                  </a:txBody>
                  <a:tcPr anchor="ctr"/>
                </a:tc>
                <a:tc>
                  <a:txBody>
                    <a:bodyPr/>
                    <a:lstStyle/>
                    <a:p>
                      <a:pPr algn="r"/>
                      <a:r>
                        <a:rPr lang="en-US"/>
                        <a:t>$11.50</a:t>
                      </a:r>
                    </a:p>
                  </a:txBody>
                  <a:tcPr anchor="ctr"/>
                </a:tc>
                <a:tc>
                  <a:txBody>
                    <a:bodyPr/>
                    <a:lstStyle/>
                    <a:p>
                      <a:pPr algn="r"/>
                      <a:r>
                        <a:rPr lang="en-US" dirty="0"/>
                        <a:t>$40.00</a:t>
                      </a:r>
                    </a:p>
                  </a:txBody>
                  <a:tcPr anchor="ctr"/>
                </a:tc>
              </a:tr>
              <a:tr h="370840">
                <a:tc>
                  <a:txBody>
                    <a:bodyPr/>
                    <a:lstStyle/>
                    <a:p>
                      <a:pPr algn="l"/>
                      <a:r>
                        <a:rPr lang="en-US" dirty="0"/>
                        <a:t>4-Jun-10</a:t>
                      </a:r>
                    </a:p>
                  </a:txBody>
                  <a:tcPr anchor="ctr"/>
                </a:tc>
                <a:tc>
                  <a:txBody>
                    <a:bodyPr/>
                    <a:lstStyle/>
                    <a:p>
                      <a:pPr algn="r"/>
                      <a:r>
                        <a:rPr lang="en-US"/>
                        <a:t>$64.60</a:t>
                      </a:r>
                    </a:p>
                  </a:txBody>
                  <a:tcPr anchor="ctr"/>
                </a:tc>
                <a:tc>
                  <a:txBody>
                    <a:bodyPr/>
                    <a:lstStyle/>
                    <a:p>
                      <a:pPr algn="r"/>
                      <a:r>
                        <a:rPr lang="en-US"/>
                        <a:t>$60.75</a:t>
                      </a:r>
                    </a:p>
                  </a:txBody>
                  <a:tcPr anchor="ctr"/>
                </a:tc>
                <a:tc>
                  <a:txBody>
                    <a:bodyPr/>
                    <a:lstStyle/>
                    <a:p>
                      <a:pPr algn="r"/>
                      <a:r>
                        <a:rPr lang="en-US"/>
                        <a:t>$41.40</a:t>
                      </a:r>
                    </a:p>
                  </a:txBody>
                  <a:tcPr anchor="ctr"/>
                </a:tc>
                <a:tc>
                  <a:txBody>
                    <a:bodyPr/>
                    <a:lstStyle/>
                    <a:p>
                      <a:pPr algn="r"/>
                      <a:r>
                        <a:rPr lang="en-US"/>
                        <a:t>$11.65</a:t>
                      </a:r>
                    </a:p>
                  </a:txBody>
                  <a:tcPr anchor="ctr"/>
                </a:tc>
                <a:tc>
                  <a:txBody>
                    <a:bodyPr/>
                    <a:lstStyle/>
                    <a:p>
                      <a:pPr algn="r"/>
                      <a:r>
                        <a:rPr lang="en-US" dirty="0"/>
                        <a:t>$40.00</a:t>
                      </a:r>
                    </a:p>
                  </a:txBody>
                  <a:tcPr anchor="ctr"/>
                </a:tc>
              </a:tr>
              <a:tr h="370840">
                <a:tc>
                  <a:txBody>
                    <a:bodyPr/>
                    <a:lstStyle/>
                    <a:p>
                      <a:pPr algn="l"/>
                      <a:r>
                        <a:rPr lang="en-US" dirty="0"/>
                        <a:t>11-Jun-10</a:t>
                      </a:r>
                    </a:p>
                  </a:txBody>
                  <a:tcPr anchor="ctr"/>
                </a:tc>
                <a:tc>
                  <a:txBody>
                    <a:bodyPr/>
                    <a:lstStyle/>
                    <a:p>
                      <a:pPr algn="r"/>
                      <a:r>
                        <a:rPr lang="en-US"/>
                        <a:t>$64.60</a:t>
                      </a:r>
                    </a:p>
                  </a:txBody>
                  <a:tcPr anchor="ctr"/>
                </a:tc>
                <a:tc>
                  <a:txBody>
                    <a:bodyPr/>
                    <a:lstStyle/>
                    <a:p>
                      <a:pPr algn="r"/>
                      <a:r>
                        <a:rPr lang="en-US"/>
                        <a:t>$60.75</a:t>
                      </a:r>
                    </a:p>
                  </a:txBody>
                  <a:tcPr anchor="ctr"/>
                </a:tc>
                <a:tc>
                  <a:txBody>
                    <a:bodyPr/>
                    <a:lstStyle/>
                    <a:p>
                      <a:pPr algn="r"/>
                      <a:r>
                        <a:rPr lang="en-US"/>
                        <a:t>$41.40</a:t>
                      </a:r>
                    </a:p>
                  </a:txBody>
                  <a:tcPr anchor="ctr"/>
                </a:tc>
                <a:tc>
                  <a:txBody>
                    <a:bodyPr/>
                    <a:lstStyle/>
                    <a:p>
                      <a:pPr algn="r"/>
                      <a:r>
                        <a:rPr lang="en-US"/>
                        <a:t>$11.90</a:t>
                      </a:r>
                    </a:p>
                  </a:txBody>
                  <a:tcPr anchor="ctr"/>
                </a:tc>
                <a:tc>
                  <a:txBody>
                    <a:bodyPr/>
                    <a:lstStyle/>
                    <a:p>
                      <a:pPr algn="r"/>
                      <a:r>
                        <a:rPr lang="en-US" dirty="0"/>
                        <a:t>$40.00</a:t>
                      </a:r>
                    </a:p>
                  </a:txBody>
                  <a:tcPr anchor="ctr"/>
                </a:tc>
              </a:tr>
              <a:tr h="370840">
                <a:tc>
                  <a:txBody>
                    <a:bodyPr/>
                    <a:lstStyle/>
                    <a:p>
                      <a:pPr algn="l"/>
                      <a:r>
                        <a:rPr lang="en-US" dirty="0"/>
                        <a:t>18-Jun-10</a:t>
                      </a:r>
                    </a:p>
                  </a:txBody>
                  <a:tcPr anchor="ctr"/>
                </a:tc>
                <a:tc>
                  <a:txBody>
                    <a:bodyPr/>
                    <a:lstStyle/>
                    <a:p>
                      <a:pPr algn="r"/>
                      <a:r>
                        <a:rPr lang="en-US"/>
                        <a:t>$64.60</a:t>
                      </a:r>
                    </a:p>
                  </a:txBody>
                  <a:tcPr anchor="ctr"/>
                </a:tc>
                <a:tc>
                  <a:txBody>
                    <a:bodyPr/>
                    <a:lstStyle/>
                    <a:p>
                      <a:pPr algn="r"/>
                      <a:r>
                        <a:rPr lang="en-US"/>
                        <a:t>$59.25</a:t>
                      </a:r>
                    </a:p>
                  </a:txBody>
                  <a:tcPr anchor="ctr"/>
                </a:tc>
                <a:tc>
                  <a:txBody>
                    <a:bodyPr/>
                    <a:lstStyle/>
                    <a:p>
                      <a:pPr algn="r"/>
                      <a:r>
                        <a:rPr lang="en-US"/>
                        <a:t>$41.40</a:t>
                      </a:r>
                    </a:p>
                  </a:txBody>
                  <a:tcPr anchor="ctr"/>
                </a:tc>
                <a:tc>
                  <a:txBody>
                    <a:bodyPr/>
                    <a:lstStyle/>
                    <a:p>
                      <a:pPr algn="r"/>
                      <a:r>
                        <a:rPr lang="en-US"/>
                        <a:t>$12.00</a:t>
                      </a:r>
                    </a:p>
                  </a:txBody>
                  <a:tcPr anchor="ctr"/>
                </a:tc>
                <a:tc>
                  <a:txBody>
                    <a:bodyPr/>
                    <a:lstStyle/>
                    <a:p>
                      <a:pPr algn="r"/>
                      <a:r>
                        <a:rPr lang="en-US" dirty="0"/>
                        <a:t>$40.00</a:t>
                      </a:r>
                    </a:p>
                  </a:txBody>
                  <a:tcPr anchor="ctr"/>
                </a:tc>
              </a:tr>
              <a:tr h="370840">
                <a:tc>
                  <a:txBody>
                    <a:bodyPr/>
                    <a:lstStyle/>
                    <a:p>
                      <a:pPr algn="l"/>
                      <a:r>
                        <a:rPr lang="en-US" dirty="0"/>
                        <a:t>25-Jun-10</a:t>
                      </a:r>
                    </a:p>
                  </a:txBody>
                  <a:tcPr anchor="ctr"/>
                </a:tc>
                <a:tc>
                  <a:txBody>
                    <a:bodyPr/>
                    <a:lstStyle/>
                    <a:p>
                      <a:pPr algn="r"/>
                      <a:r>
                        <a:rPr lang="en-US"/>
                        <a:t>$64.60</a:t>
                      </a:r>
                    </a:p>
                  </a:txBody>
                  <a:tcPr anchor="ctr"/>
                </a:tc>
                <a:tc>
                  <a:txBody>
                    <a:bodyPr/>
                    <a:lstStyle/>
                    <a:p>
                      <a:pPr algn="r"/>
                      <a:r>
                        <a:rPr lang="en-US"/>
                        <a:t>$59.25</a:t>
                      </a:r>
                    </a:p>
                  </a:txBody>
                  <a:tcPr anchor="ctr"/>
                </a:tc>
                <a:tc>
                  <a:txBody>
                    <a:bodyPr/>
                    <a:lstStyle/>
                    <a:p>
                      <a:pPr algn="r"/>
                      <a:r>
                        <a:rPr lang="en-US" dirty="0"/>
                        <a:t>$41.40</a:t>
                      </a:r>
                    </a:p>
                  </a:txBody>
                  <a:tcPr anchor="ctr"/>
                </a:tc>
                <a:tc>
                  <a:txBody>
                    <a:bodyPr/>
                    <a:lstStyle/>
                    <a:p>
                      <a:pPr algn="r"/>
                      <a:r>
                        <a:rPr lang="en-US"/>
                        <a:t>$12.65</a:t>
                      </a:r>
                    </a:p>
                  </a:txBody>
                  <a:tcPr anchor="ctr"/>
                </a:tc>
                <a:tc>
                  <a:txBody>
                    <a:bodyPr/>
                    <a:lstStyle/>
                    <a:p>
                      <a:pPr algn="r"/>
                      <a:r>
                        <a:rPr lang="en-US" dirty="0"/>
                        <a:t>$40.00</a:t>
                      </a:r>
                    </a:p>
                  </a:txBody>
                  <a:tcPr anchor="ctr"/>
                </a:tc>
              </a:tr>
            </a:tbl>
          </a:graphicData>
        </a:graphic>
      </p:graphicFrame>
      <p:sp>
        <p:nvSpPr>
          <p:cNvPr id="7" name="TextBox 6"/>
          <p:cNvSpPr txBox="1"/>
          <p:nvPr/>
        </p:nvSpPr>
        <p:spPr>
          <a:xfrm>
            <a:off x="0" y="5334000"/>
            <a:ext cx="9144000" cy="1600200"/>
          </a:xfrm>
          <a:prstGeom prst="rect">
            <a:avLst/>
          </a:prstGeom>
          <a:noFill/>
        </p:spPr>
        <p:txBody>
          <a:bodyPr>
            <a:spAutoFit/>
          </a:bodyPr>
          <a:lstStyle/>
          <a:p>
            <a:pPr algn="just" fontAlgn="auto">
              <a:spcBef>
                <a:spcPts val="0"/>
              </a:spcBef>
              <a:spcAft>
                <a:spcPts val="0"/>
              </a:spcAft>
              <a:defRPr/>
            </a:pPr>
            <a:r>
              <a:rPr lang="en-US" sz="2450" dirty="0" smtClean="0">
                <a:latin typeface="+mn-lt"/>
              </a:rPr>
              <a:t> 	This </a:t>
            </a:r>
            <a:r>
              <a:rPr lang="en-US" sz="2450" dirty="0">
                <a:latin typeface="+mn-lt"/>
              </a:rPr>
              <a:t>is a sample market value of coal mining from Central Appalachia (CAP), Northern Appalachia (NAP), Illinois Basin (ILB), Power River Basin (PRB), and Uinta Basin (UIB)) in the United States.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0" presetClass="entr" presetSubtype="0" decel="10000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strVal val="#ppt_w+.3"/>
                                          </p:val>
                                        </p:tav>
                                        <p:tav tm="100000">
                                          <p:val>
                                            <p:strVal val="#ppt_w"/>
                                          </p:val>
                                        </p:tav>
                                      </p:tavLst>
                                    </p:anim>
                                    <p:anim calcmode="lin" valueType="num">
                                      <p:cBhvr>
                                        <p:cTn id="17" dur="1000" fill="hold"/>
                                        <p:tgtEl>
                                          <p:spTgt spid="6"/>
                                        </p:tgtEl>
                                        <p:attrNameLst>
                                          <p:attrName>ppt_h</p:attrName>
                                        </p:attrNameLst>
                                      </p:cBhvr>
                                      <p:tavLst>
                                        <p:tav tm="0">
                                          <p:val>
                                            <p:strVal val="#ppt_h"/>
                                          </p:val>
                                        </p:tav>
                                        <p:tav tm="100000">
                                          <p:val>
                                            <p:strVal val="#ppt_h"/>
                                          </p:val>
                                        </p:tav>
                                      </p:tavLst>
                                    </p:anim>
                                    <p:animEffect transition="in" filter="fade">
                                      <p:cBhvr>
                                        <p:cTn id="18" dur="1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1000"/>
                                        <p:tgtEl>
                                          <p:spTgt spid="7">
                                            <p:txEl>
                                              <p:pRg st="0" end="0"/>
                                            </p:txEl>
                                          </p:spTgt>
                                        </p:tgtEl>
                                      </p:cBhvr>
                                    </p:animEffect>
                                    <p:anim calcmode="lin" valueType="num">
                                      <p:cBhvr>
                                        <p:cTn id="2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Cost of Coal Mining</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5" name="Content Placeholder 4"/>
          <p:cNvSpPr>
            <a:spLocks noGrp="1"/>
          </p:cNvSpPr>
          <p:nvPr>
            <p:ph idx="1"/>
          </p:nvPr>
        </p:nvSpPr>
        <p:spPr>
          <a:xfrm>
            <a:off x="304800" y="1219200"/>
            <a:ext cx="8458200" cy="3048000"/>
          </a:xfrm>
        </p:spPr>
        <p:txBody>
          <a:bodyPr/>
          <a:lstStyle/>
          <a:p>
            <a:pPr algn="just" eaLnBrk="1" hangingPunct="1"/>
            <a:r>
              <a:rPr lang="en-US" b="1" dirty="0" smtClean="0"/>
              <a:t>ESTIMATED PROJECT COST (in US$ Million): </a:t>
            </a:r>
          </a:p>
          <a:p>
            <a:pPr algn="just" eaLnBrk="1" hangingPunct="1"/>
            <a:r>
              <a:rPr lang="en-US" dirty="0" smtClean="0"/>
              <a:t>Mine			:   10.0 </a:t>
            </a:r>
          </a:p>
          <a:p>
            <a:pPr algn="just" eaLnBrk="1" hangingPunct="1"/>
            <a:r>
              <a:rPr lang="en-US" dirty="0" smtClean="0"/>
              <a:t>Power Plant 		:   90.0 </a:t>
            </a:r>
          </a:p>
          <a:p>
            <a:pPr algn="just" eaLnBrk="1" hangingPunct="1"/>
            <a:r>
              <a:rPr lang="en-US" dirty="0" smtClean="0"/>
              <a:t>TOTAL 			: 100.0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iterate type="lt">
                                    <p:tmPct val="5000"/>
                                  </p:iterate>
                                  <p:childTnLst>
                                    <p:set>
                                      <p:cBhvr>
                                        <p:cTn id="21" dur="1" fill="hold">
                                          <p:stCondLst>
                                            <p:cond delay="0"/>
                                          </p:stCondLst>
                                        </p:cTn>
                                        <p:tgtEl>
                                          <p:spTgt spid="5">
                                            <p:txEl>
                                              <p:pRg st="1" end="1"/>
                                            </p:txEl>
                                          </p:spTgt>
                                        </p:tgtEl>
                                        <p:attrNameLst>
                                          <p:attrName>style.visibility</p:attrName>
                                        </p:attrNameLst>
                                      </p:cBhvr>
                                      <p:to>
                                        <p:strVal val="visible"/>
                                      </p:to>
                                    </p:set>
                                    <p:anim calcmode="lin" valueType="num">
                                      <p:cBhvr>
                                        <p:cTn id="22"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3"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24"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25" dur="1000"/>
                                        <p:tgtEl>
                                          <p:spTgt spid="5">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iterate type="lt">
                                    <p:tmPct val="5000"/>
                                  </p:iterate>
                                  <p:childTnLst>
                                    <p:set>
                                      <p:cBhvr>
                                        <p:cTn id="29" dur="1" fill="hold">
                                          <p:stCondLst>
                                            <p:cond delay="0"/>
                                          </p:stCondLst>
                                        </p:cTn>
                                        <p:tgtEl>
                                          <p:spTgt spid="5">
                                            <p:txEl>
                                              <p:pRg st="2" end="2"/>
                                            </p:txEl>
                                          </p:spTgt>
                                        </p:tgtEl>
                                        <p:attrNameLst>
                                          <p:attrName>style.visibility</p:attrName>
                                        </p:attrNameLst>
                                      </p:cBhvr>
                                      <p:to>
                                        <p:strVal val="visible"/>
                                      </p:to>
                                    </p:set>
                                    <p:anim calcmode="lin" valueType="num">
                                      <p:cBhvr>
                                        <p:cTn id="30" dur="1000" fill="hold"/>
                                        <p:tgtEl>
                                          <p:spTgt spid="5">
                                            <p:txEl>
                                              <p:pRg st="2" end="2"/>
                                            </p:txEl>
                                          </p:spTgt>
                                        </p:tgtEl>
                                        <p:attrNameLst>
                                          <p:attrName>ppt_w</p:attrName>
                                        </p:attrNameLst>
                                      </p:cBhvr>
                                      <p:tavLst>
                                        <p:tav tm="0">
                                          <p:val>
                                            <p:fltVal val="0"/>
                                          </p:val>
                                        </p:tav>
                                        <p:tav tm="100000">
                                          <p:val>
                                            <p:strVal val="#ppt_w"/>
                                          </p:val>
                                        </p:tav>
                                      </p:tavLst>
                                    </p:anim>
                                    <p:anim calcmode="lin" valueType="num">
                                      <p:cBhvr>
                                        <p:cTn id="31" dur="1000" fill="hold"/>
                                        <p:tgtEl>
                                          <p:spTgt spid="5">
                                            <p:txEl>
                                              <p:pRg st="2" end="2"/>
                                            </p:txEl>
                                          </p:spTgt>
                                        </p:tgtEl>
                                        <p:attrNameLst>
                                          <p:attrName>ppt_h</p:attrName>
                                        </p:attrNameLst>
                                      </p:cBhvr>
                                      <p:tavLst>
                                        <p:tav tm="0">
                                          <p:val>
                                            <p:fltVal val="0"/>
                                          </p:val>
                                        </p:tav>
                                        <p:tav tm="100000">
                                          <p:val>
                                            <p:strVal val="#ppt_h"/>
                                          </p:val>
                                        </p:tav>
                                      </p:tavLst>
                                    </p:anim>
                                    <p:anim calcmode="lin" valueType="num">
                                      <p:cBhvr>
                                        <p:cTn id="32" dur="1000" fill="hold"/>
                                        <p:tgtEl>
                                          <p:spTgt spid="5">
                                            <p:txEl>
                                              <p:pRg st="2" end="2"/>
                                            </p:txEl>
                                          </p:spTgt>
                                        </p:tgtEl>
                                        <p:attrNameLst>
                                          <p:attrName>style.rotation</p:attrName>
                                        </p:attrNameLst>
                                      </p:cBhvr>
                                      <p:tavLst>
                                        <p:tav tm="0">
                                          <p:val>
                                            <p:fltVal val="90"/>
                                          </p:val>
                                        </p:tav>
                                        <p:tav tm="100000">
                                          <p:val>
                                            <p:fltVal val="0"/>
                                          </p:val>
                                        </p:tav>
                                      </p:tavLst>
                                    </p:anim>
                                    <p:animEffect transition="in" filter="fade">
                                      <p:cBhvr>
                                        <p:cTn id="33" dur="1000"/>
                                        <p:tgtEl>
                                          <p:spTgt spid="5">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iterate type="lt">
                                    <p:tmPct val="5000"/>
                                  </p:iterate>
                                  <p:childTnLst>
                                    <p:set>
                                      <p:cBhvr>
                                        <p:cTn id="37" dur="1" fill="hold">
                                          <p:stCondLst>
                                            <p:cond delay="0"/>
                                          </p:stCondLst>
                                        </p:cTn>
                                        <p:tgtEl>
                                          <p:spTgt spid="5">
                                            <p:txEl>
                                              <p:pRg st="3" end="3"/>
                                            </p:txEl>
                                          </p:spTgt>
                                        </p:tgtEl>
                                        <p:attrNameLst>
                                          <p:attrName>style.visibility</p:attrName>
                                        </p:attrNameLst>
                                      </p:cBhvr>
                                      <p:to>
                                        <p:strVal val="visible"/>
                                      </p:to>
                                    </p:set>
                                    <p:anim calcmode="lin" valueType="num">
                                      <p:cBhvr>
                                        <p:cTn id="38" dur="10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9" dur="1000" fill="hold"/>
                                        <p:tgtEl>
                                          <p:spTgt spid="5">
                                            <p:txEl>
                                              <p:pRg st="3" end="3"/>
                                            </p:txEl>
                                          </p:spTgt>
                                        </p:tgtEl>
                                        <p:attrNameLst>
                                          <p:attrName>ppt_h</p:attrName>
                                        </p:attrNameLst>
                                      </p:cBhvr>
                                      <p:tavLst>
                                        <p:tav tm="0">
                                          <p:val>
                                            <p:fltVal val="0"/>
                                          </p:val>
                                        </p:tav>
                                        <p:tav tm="100000">
                                          <p:val>
                                            <p:strVal val="#ppt_h"/>
                                          </p:val>
                                        </p:tav>
                                      </p:tavLst>
                                    </p:anim>
                                    <p:anim calcmode="lin" valueType="num">
                                      <p:cBhvr>
                                        <p:cTn id="40" dur="1000" fill="hold"/>
                                        <p:tgtEl>
                                          <p:spTgt spid="5">
                                            <p:txEl>
                                              <p:pRg st="3" end="3"/>
                                            </p:txEl>
                                          </p:spTgt>
                                        </p:tgtEl>
                                        <p:attrNameLst>
                                          <p:attrName>style.rotation</p:attrName>
                                        </p:attrNameLst>
                                      </p:cBhvr>
                                      <p:tavLst>
                                        <p:tav tm="0">
                                          <p:val>
                                            <p:fltVal val="90"/>
                                          </p:val>
                                        </p:tav>
                                        <p:tav tm="100000">
                                          <p:val>
                                            <p:fltVal val="0"/>
                                          </p:val>
                                        </p:tav>
                                      </p:tavLst>
                                    </p:anim>
                                    <p:animEffect transition="in" filter="fade">
                                      <p:cBhvr>
                                        <p:cTn id="41" dur="1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algn="ct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Mine Life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371600"/>
            <a:ext cx="8610600" cy="5486400"/>
          </a:xfrm>
        </p:spPr>
        <p:txBody>
          <a:bodyPr/>
          <a:lstStyle/>
          <a:p>
            <a:pPr algn="just"/>
            <a:r>
              <a:rPr lang="en-US" dirty="0" smtClean="0"/>
              <a:t>Just like any other mining activity, phosphate mining is harmful both to environment and people.</a:t>
            </a:r>
          </a:p>
          <a:p>
            <a:pPr algn="just"/>
            <a:r>
              <a:rPr lang="en-US" dirty="0" smtClean="0"/>
              <a:t>It causes deforestation</a:t>
            </a:r>
          </a:p>
          <a:p>
            <a:pPr algn="just"/>
            <a:r>
              <a:rPr lang="en-US" dirty="0" smtClean="0"/>
              <a:t>It causes pollution</a:t>
            </a:r>
          </a:p>
          <a:p>
            <a:pPr algn="just"/>
            <a:r>
              <a:rPr lang="en-US" dirty="0" smtClean="0"/>
              <a:t>Pollution contaminates all living organisms within the body of water and ultimately the people who depend on the fish for their main source of protein and their economic livelihood.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Scale>
                                      <p:cBhvr>
                                        <p:cTn id="15"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
                                            <p:txEl>
                                              <p:pRg st="0" end="0"/>
                                            </p:txEl>
                                          </p:spTgt>
                                        </p:tgtEl>
                                        <p:attrNameLst>
                                          <p:attrName>ppt_x</p:attrName>
                                          <p:attrName>ppt_y</p:attrName>
                                        </p:attrNameLst>
                                      </p:cBhvr>
                                    </p:animMotion>
                                    <p:animEffect transition="in" filter="fade">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Scale>
                                      <p:cBhvr>
                                        <p:cTn id="22"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
                                            <p:txEl>
                                              <p:pRg st="1" end="1"/>
                                            </p:txEl>
                                          </p:spTgt>
                                        </p:tgtEl>
                                        <p:attrNameLst>
                                          <p:attrName>ppt_x</p:attrName>
                                          <p:attrName>ppt_y</p:attrName>
                                        </p:attrNameLst>
                                      </p:cBhvr>
                                    </p:animMotion>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Scale>
                                      <p:cBhvr>
                                        <p:cTn id="29"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3">
                                            <p:txEl>
                                              <p:pRg st="2" end="2"/>
                                            </p:txEl>
                                          </p:spTgt>
                                        </p:tgtEl>
                                        <p:attrNameLst>
                                          <p:attrName>ppt_x</p:attrName>
                                          <p:attrName>ppt_y</p:attrName>
                                        </p:attrNameLst>
                                      </p:cBhvr>
                                    </p:animMotion>
                                    <p:animEffect transition="in" filter="fade">
                                      <p:cBhvr>
                                        <p:cTn id="31" dur="10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Scale>
                                      <p:cBhvr>
                                        <p:cTn id="36"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
                                            <p:txEl>
                                              <p:pRg st="3" end="3"/>
                                            </p:txEl>
                                          </p:spTgt>
                                        </p:tgtEl>
                                        <p:attrNameLst>
                                          <p:attrName>ppt_x</p:attrName>
                                          <p:attrName>ppt_y</p:attrName>
                                        </p:attrNameLst>
                                      </p:cBhvr>
                                    </p:animMotion>
                                    <p:animEffect transition="in" filter="fade">
                                      <p:cBhvr>
                                        <p:cTn id="3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3000"/>
            <a:ext cx="8610600" cy="4953000"/>
          </a:xfrm>
        </p:spPr>
        <p:txBody>
          <a:bodyPr>
            <a:normAutofit/>
          </a:bodyPr>
          <a:lstStyle/>
          <a:p>
            <a:pPr marL="448056" indent="-384048" algn="just" eaLnBrk="1" fontAlgn="auto" hangingPunct="1">
              <a:spcAft>
                <a:spcPts val="0"/>
              </a:spcAft>
              <a:buFont typeface="Wingdings 2"/>
              <a:buChar char=""/>
              <a:defRPr/>
            </a:pPr>
            <a:r>
              <a:rPr lang="en-US" dirty="0" smtClean="0"/>
              <a:t>Coal mining causes a number of harmful effects. When coal surfaces are exposed, pyrite (iron sulfide), also known as "fool's gold", comes in contact with water and air and forms sulfuric acid. As water drains from the mine, the acid moves into the waterways, and as long as rain falls on the mine tailings the sulfuric acid production continues, whether the mine is still operating or not. </a:t>
            </a:r>
            <a:endParaRPr lang="en-US" dirty="0"/>
          </a:p>
        </p:txBody>
      </p:sp>
      <p:sp>
        <p:nvSpPr>
          <p:cNvPr id="5" name="TextBox 4"/>
          <p:cNvSpPr txBox="1"/>
          <p:nvPr/>
        </p:nvSpPr>
        <p:spPr>
          <a:xfrm>
            <a:off x="0" y="0"/>
            <a:ext cx="9144000" cy="738664"/>
          </a:xfrm>
          <a:prstGeom prst="rect">
            <a:avLst/>
          </a:prstGeom>
          <a:noFill/>
        </p:spPr>
        <p:txBody>
          <a:bodyPr wrap="square" rtlCol="0">
            <a:spAutoFit/>
          </a:bodyPr>
          <a:lstStyle/>
          <a:p>
            <a:pPr algn="ctr"/>
            <a:r>
              <a:rPr lang="en-US" sz="4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latin typeface="+mj-lt"/>
              </a:rPr>
              <a:t>Mine Life</a:t>
            </a:r>
            <a:endParaRPr lang="en-US" sz="42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8686800" cy="4800600"/>
          </a:xfrm>
        </p:spPr>
        <p:txBody>
          <a:bodyPr/>
          <a:lstStyle/>
          <a:p>
            <a:pPr algn="just"/>
            <a:r>
              <a:rPr lang="en-US" dirty="0" smtClean="0"/>
              <a:t>This process is known as acid rock drainage (ARD) or acid mine drainage(AMD). If the coal is strip mined, the entire exposed seam leaches sulfuric acid, leaving the subsoil infertile on the surface and begins to pollute streams by acidifying and killing fish, plants, and aquatic animals which are sensitive to drastic pH shifts.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Mine Life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143000"/>
            <a:ext cx="8763000" cy="4343400"/>
          </a:xfrm>
        </p:spPr>
        <p:txBody>
          <a:bodyPr>
            <a:normAutofit/>
          </a:bodyPr>
          <a:lstStyle/>
          <a:p>
            <a:pPr algn="just" eaLnBrk="1" hangingPunct="1"/>
            <a:r>
              <a:rPr lang="en-US" dirty="0" smtClean="0"/>
              <a:t>Muscle and blood, skin and bones, a mind that's weak and a back that's strong. The railroads snaked along the river bottoms into the coal fields in the late 19th century, companies were forced to import their labor and set up mining communities, literally overnight replacing silent mountains and roaring streams with a boisterous new society of steel, smoke and sinew.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76400"/>
            <a:ext cx="9144000" cy="2514600"/>
          </a:xfrm>
        </p:spPr>
        <p:txBody>
          <a:bodyPr>
            <a:normAutofit/>
          </a:bodyPr>
          <a:lstStyle/>
          <a:p>
            <a:pPr marL="484632" indent="0" algn="ctr" eaLnBrk="1" fontAlgn="auto" hangingPunct="1">
              <a:spcAft>
                <a:spcPts val="0"/>
              </a:spcAft>
              <a:defRPr/>
            </a:pPr>
            <a:r>
              <a:rPr lang="en-US" sz="6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Manganese Mining</a:t>
            </a:r>
            <a: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
            </a:r>
            <a:b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br>
            <a: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
            </a:r>
            <a:b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b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Project Proposal by Company A</a:t>
            </a:r>
            <a:endParaRPr lang="en-US"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Health Effects of Mining</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143000"/>
            <a:ext cx="8686800" cy="4419600"/>
          </a:xfrm>
        </p:spPr>
        <p:txBody>
          <a:bodyPr>
            <a:normAutofit fontScale="70000" lnSpcReduction="20000"/>
          </a:bodyPr>
          <a:lstStyle/>
          <a:p>
            <a:pPr marL="448056" indent="-384048" algn="just" eaLnBrk="1" fontAlgn="auto" hangingPunct="1">
              <a:spcAft>
                <a:spcPts val="0"/>
              </a:spcAft>
              <a:buFont typeface="Wingdings 2"/>
              <a:buChar char=""/>
              <a:defRPr/>
            </a:pPr>
            <a:r>
              <a:rPr lang="en-US" sz="4500" dirty="0" smtClean="0"/>
              <a:t>Release of carbon dioxide and methane, both of which are greenhouse gases causing climate change and global warming. Coal is the largest contributor to the human-made of CO</a:t>
            </a:r>
            <a:r>
              <a:rPr lang="en-US" sz="4500" baseline="-25000" dirty="0" smtClean="0"/>
              <a:t>2</a:t>
            </a:r>
            <a:r>
              <a:rPr lang="en-US" sz="4500" dirty="0" smtClean="0"/>
              <a:t> in the atmosphere.</a:t>
            </a:r>
          </a:p>
          <a:p>
            <a:pPr marL="448056" indent="-384048" algn="just" eaLnBrk="1" fontAlgn="auto" hangingPunct="1">
              <a:spcAft>
                <a:spcPts val="0"/>
              </a:spcAft>
              <a:buNone/>
              <a:defRPr/>
            </a:pPr>
            <a:endParaRPr lang="en-US" sz="4500" dirty="0" smtClean="0"/>
          </a:p>
          <a:p>
            <a:pPr marL="448056" indent="-384048" algn="just" eaLnBrk="1" fontAlgn="auto" hangingPunct="1">
              <a:spcAft>
                <a:spcPts val="0"/>
              </a:spcAft>
              <a:buFont typeface="Wingdings 2"/>
              <a:buChar char=""/>
              <a:defRPr/>
            </a:pPr>
            <a:r>
              <a:rPr lang="en-US" sz="4500" dirty="0" smtClean="0"/>
              <a:t>Waste products including uranium, thorium, and other radioactive and heavy metal contaminants.</a:t>
            </a:r>
          </a:p>
          <a:p>
            <a:pPr marL="448056" indent="-384048" algn="just" eaLnBrk="1" fontAlgn="auto" hangingPunct="1">
              <a:spcAft>
                <a:spcPts val="0"/>
              </a:spcAft>
              <a:buFont typeface="Wingdings 2"/>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8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200" accel="100000" fill="hold">
                                          <p:stCondLst>
                                            <p:cond delay="18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8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200" accel="100000" fill="hold">
                                          <p:stCondLst>
                                            <p:cond delay="18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19200"/>
            <a:ext cx="8839200" cy="5638800"/>
          </a:xfrm>
        </p:spPr>
        <p:txBody>
          <a:bodyPr/>
          <a:lstStyle/>
          <a:p>
            <a:pPr algn="just">
              <a:defRPr/>
            </a:pPr>
            <a:r>
              <a:rPr lang="en-US" sz="3200" dirty="0" smtClean="0"/>
              <a:t>Acid rain</a:t>
            </a:r>
          </a:p>
          <a:p>
            <a:pPr algn="just">
              <a:defRPr/>
            </a:pPr>
            <a:r>
              <a:rPr lang="en-US" sz="3200" dirty="0" smtClean="0"/>
              <a:t>Acid mine drainage(AMD)</a:t>
            </a:r>
          </a:p>
          <a:p>
            <a:pPr algn="just">
              <a:defRPr/>
            </a:pPr>
            <a:r>
              <a:rPr lang="en-US" sz="3200" dirty="0" smtClean="0"/>
              <a:t> Interference with groundwater and water table levels</a:t>
            </a:r>
          </a:p>
          <a:p>
            <a:pPr algn="just">
              <a:defRPr/>
            </a:pPr>
            <a:r>
              <a:rPr lang="en-US" sz="3200" dirty="0" smtClean="0"/>
              <a:t>Dust nuisance</a:t>
            </a:r>
          </a:p>
          <a:p>
            <a:pPr algn="just">
              <a:defRPr/>
            </a:pPr>
            <a:r>
              <a:rPr lang="en-US" sz="3200" dirty="0" smtClean="0"/>
              <a:t>Subsidence above tunnels</a:t>
            </a:r>
          </a:p>
          <a:p>
            <a:pPr algn="just">
              <a:defRPr/>
            </a:pPr>
            <a:r>
              <a:rPr lang="en-US" sz="3200" dirty="0" smtClean="0"/>
              <a:t>Rendering land unfit for the other uses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nodeType="click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1" end="1"/>
                                            </p:txEl>
                                          </p:spTgt>
                                        </p:tgtEl>
                                        <p:attrNameLst>
                                          <p:attrName>ppt_w</p:attrName>
                                        </p:attrNameLst>
                                      </p:cBhvr>
                                    </p:anim>
                                    <p:anim by="(#ppt_w*0.50)" calcmode="lin" valueType="num">
                                      <p:cBhvr>
                                        <p:cTn id="16" dur="500" decel="50000" autoRev="1" fill="hold">
                                          <p:stCondLst>
                                            <p:cond delay="0"/>
                                          </p:stCondLst>
                                        </p:cTn>
                                        <p:tgtEl>
                                          <p:spTgt spid="3">
                                            <p:txEl>
                                              <p:pRg st="1" end="1"/>
                                            </p:txEl>
                                          </p:spTgt>
                                        </p:tgtEl>
                                        <p:attrNameLst>
                                          <p:attrName>ppt_x</p:attrName>
                                        </p:attrNameLst>
                                      </p:cBhvr>
                                    </p:anim>
                                    <p:anim from="(-#ppt_h/2)" to="(#ppt_y)" calcmode="lin" valueType="num">
                                      <p:cBhvr>
                                        <p:cTn id="17" dur="1000" fill="hold">
                                          <p:stCondLst>
                                            <p:cond delay="0"/>
                                          </p:stCondLst>
                                        </p:cTn>
                                        <p:tgtEl>
                                          <p:spTgt spid="3">
                                            <p:txEl>
                                              <p:pRg st="1" end="1"/>
                                            </p:txEl>
                                          </p:spTgt>
                                        </p:tgtEl>
                                        <p:attrNameLst>
                                          <p:attrName>ppt_y</p:attrName>
                                        </p:attrNameLst>
                                      </p:cBhvr>
                                    </p:anim>
                                    <p:animRot by="21600000">
                                      <p:cBhvr>
                                        <p:cTn id="18" dur="1000" fill="hold">
                                          <p:stCondLst>
                                            <p:cond delay="0"/>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nodeType="click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by="(-#ppt_w*2)" calcmode="lin" valueType="num">
                                      <p:cBhvr rctx="PPT">
                                        <p:cTn id="23" dur="500" autoRev="1" fill="hold">
                                          <p:stCondLst>
                                            <p:cond delay="0"/>
                                          </p:stCondLst>
                                        </p:cTn>
                                        <p:tgtEl>
                                          <p:spTgt spid="3">
                                            <p:txEl>
                                              <p:pRg st="2" end="2"/>
                                            </p:txEl>
                                          </p:spTgt>
                                        </p:tgtEl>
                                        <p:attrNameLst>
                                          <p:attrName>ppt_w</p:attrName>
                                        </p:attrNameLst>
                                      </p:cBhvr>
                                    </p:anim>
                                    <p:anim by="(#ppt_w*0.50)" calcmode="lin" valueType="num">
                                      <p:cBhvr>
                                        <p:cTn id="24" dur="500" decel="50000" autoRev="1" fill="hold">
                                          <p:stCondLst>
                                            <p:cond delay="0"/>
                                          </p:stCondLst>
                                        </p:cTn>
                                        <p:tgtEl>
                                          <p:spTgt spid="3">
                                            <p:txEl>
                                              <p:pRg st="2" end="2"/>
                                            </p:txEl>
                                          </p:spTgt>
                                        </p:tgtEl>
                                        <p:attrNameLst>
                                          <p:attrName>ppt_x</p:attrName>
                                        </p:attrNameLst>
                                      </p:cBhvr>
                                    </p:anim>
                                    <p:anim from="(-#ppt_h/2)" to="(#ppt_y)" calcmode="lin" valueType="num">
                                      <p:cBhvr>
                                        <p:cTn id="25" dur="1000" fill="hold">
                                          <p:stCondLst>
                                            <p:cond delay="0"/>
                                          </p:stCondLst>
                                        </p:cTn>
                                        <p:tgtEl>
                                          <p:spTgt spid="3">
                                            <p:txEl>
                                              <p:pRg st="2" end="2"/>
                                            </p:txEl>
                                          </p:spTgt>
                                        </p:tgtEl>
                                        <p:attrNameLst>
                                          <p:attrName>ppt_y</p:attrName>
                                        </p:attrNameLst>
                                      </p:cBhvr>
                                    </p:anim>
                                    <p:animRot by="21600000">
                                      <p:cBhvr>
                                        <p:cTn id="26" dur="1000" fill="hold">
                                          <p:stCondLst>
                                            <p:cond delay="0"/>
                                          </p:stCondLst>
                                        </p:cTn>
                                        <p:tgtEl>
                                          <p:spTgt spid="3">
                                            <p:txEl>
                                              <p:pRg st="2" end="2"/>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nodeType="clickEffect">
                                  <p:stCondLst>
                                    <p:cond delay="0"/>
                                  </p:stCondLst>
                                  <p:iterate type="lt">
                                    <p:tmPct val="10000"/>
                                  </p:iterate>
                                  <p:childTnLst>
                                    <p:set>
                                      <p:cBhvr>
                                        <p:cTn id="30" dur="1" fill="hold">
                                          <p:stCondLst>
                                            <p:cond delay="0"/>
                                          </p:stCondLst>
                                        </p:cTn>
                                        <p:tgtEl>
                                          <p:spTgt spid="3">
                                            <p:txEl>
                                              <p:pRg st="3" end="3"/>
                                            </p:txEl>
                                          </p:spTgt>
                                        </p:tgtEl>
                                        <p:attrNameLst>
                                          <p:attrName>style.visibility</p:attrName>
                                        </p:attrNameLst>
                                      </p:cBhvr>
                                      <p:to>
                                        <p:strVal val="visible"/>
                                      </p:to>
                                    </p:set>
                                    <p:anim by="(-#ppt_w*2)" calcmode="lin" valueType="num">
                                      <p:cBhvr rctx="PPT">
                                        <p:cTn id="31" dur="500" autoRev="1" fill="hold">
                                          <p:stCondLst>
                                            <p:cond delay="0"/>
                                          </p:stCondLst>
                                        </p:cTn>
                                        <p:tgtEl>
                                          <p:spTgt spid="3">
                                            <p:txEl>
                                              <p:pRg st="3" end="3"/>
                                            </p:txEl>
                                          </p:spTgt>
                                        </p:tgtEl>
                                        <p:attrNameLst>
                                          <p:attrName>ppt_w</p:attrName>
                                        </p:attrNameLst>
                                      </p:cBhvr>
                                    </p:anim>
                                    <p:anim by="(#ppt_w*0.50)" calcmode="lin" valueType="num">
                                      <p:cBhvr>
                                        <p:cTn id="32" dur="500" decel="50000" autoRev="1" fill="hold">
                                          <p:stCondLst>
                                            <p:cond delay="0"/>
                                          </p:stCondLst>
                                        </p:cTn>
                                        <p:tgtEl>
                                          <p:spTgt spid="3">
                                            <p:txEl>
                                              <p:pRg st="3" end="3"/>
                                            </p:txEl>
                                          </p:spTgt>
                                        </p:tgtEl>
                                        <p:attrNameLst>
                                          <p:attrName>ppt_x</p:attrName>
                                        </p:attrNameLst>
                                      </p:cBhvr>
                                    </p:anim>
                                    <p:anim from="(-#ppt_h/2)" to="(#ppt_y)" calcmode="lin" valueType="num">
                                      <p:cBhvr>
                                        <p:cTn id="33" dur="1000" fill="hold">
                                          <p:stCondLst>
                                            <p:cond delay="0"/>
                                          </p:stCondLst>
                                        </p:cTn>
                                        <p:tgtEl>
                                          <p:spTgt spid="3">
                                            <p:txEl>
                                              <p:pRg st="3" end="3"/>
                                            </p:txEl>
                                          </p:spTgt>
                                        </p:tgtEl>
                                        <p:attrNameLst>
                                          <p:attrName>ppt_y</p:attrName>
                                        </p:attrNameLst>
                                      </p:cBhvr>
                                    </p:anim>
                                    <p:animRot by="21600000">
                                      <p:cBhvr>
                                        <p:cTn id="34" dur="1000" fill="hold">
                                          <p:stCondLst>
                                            <p:cond delay="0"/>
                                          </p:stCondLst>
                                        </p:cTn>
                                        <p:tgtEl>
                                          <p:spTgt spid="3">
                                            <p:txEl>
                                              <p:pRg st="3" end="3"/>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56" presetClass="entr" presetSubtype="0" fill="hold" nodeType="clickEffect">
                                  <p:stCondLst>
                                    <p:cond delay="0"/>
                                  </p:stCondLst>
                                  <p:iterate type="lt">
                                    <p:tmPct val="10000"/>
                                  </p:iterate>
                                  <p:childTnLst>
                                    <p:set>
                                      <p:cBhvr>
                                        <p:cTn id="38" dur="1" fill="hold">
                                          <p:stCondLst>
                                            <p:cond delay="0"/>
                                          </p:stCondLst>
                                        </p:cTn>
                                        <p:tgtEl>
                                          <p:spTgt spid="3">
                                            <p:txEl>
                                              <p:pRg st="4" end="4"/>
                                            </p:txEl>
                                          </p:spTgt>
                                        </p:tgtEl>
                                        <p:attrNameLst>
                                          <p:attrName>style.visibility</p:attrName>
                                        </p:attrNameLst>
                                      </p:cBhvr>
                                      <p:to>
                                        <p:strVal val="visible"/>
                                      </p:to>
                                    </p:set>
                                    <p:anim by="(-#ppt_w*2)" calcmode="lin" valueType="num">
                                      <p:cBhvr rctx="PPT">
                                        <p:cTn id="39" dur="500" autoRev="1" fill="hold">
                                          <p:stCondLst>
                                            <p:cond delay="0"/>
                                          </p:stCondLst>
                                        </p:cTn>
                                        <p:tgtEl>
                                          <p:spTgt spid="3">
                                            <p:txEl>
                                              <p:pRg st="4" end="4"/>
                                            </p:txEl>
                                          </p:spTgt>
                                        </p:tgtEl>
                                        <p:attrNameLst>
                                          <p:attrName>ppt_w</p:attrName>
                                        </p:attrNameLst>
                                      </p:cBhvr>
                                    </p:anim>
                                    <p:anim by="(#ppt_w*0.50)" calcmode="lin" valueType="num">
                                      <p:cBhvr>
                                        <p:cTn id="40" dur="500" decel="50000" autoRev="1" fill="hold">
                                          <p:stCondLst>
                                            <p:cond delay="0"/>
                                          </p:stCondLst>
                                        </p:cTn>
                                        <p:tgtEl>
                                          <p:spTgt spid="3">
                                            <p:txEl>
                                              <p:pRg st="4" end="4"/>
                                            </p:txEl>
                                          </p:spTgt>
                                        </p:tgtEl>
                                        <p:attrNameLst>
                                          <p:attrName>ppt_x</p:attrName>
                                        </p:attrNameLst>
                                      </p:cBhvr>
                                    </p:anim>
                                    <p:anim from="(-#ppt_h/2)" to="(#ppt_y)" calcmode="lin" valueType="num">
                                      <p:cBhvr>
                                        <p:cTn id="41" dur="1000" fill="hold">
                                          <p:stCondLst>
                                            <p:cond delay="0"/>
                                          </p:stCondLst>
                                        </p:cTn>
                                        <p:tgtEl>
                                          <p:spTgt spid="3">
                                            <p:txEl>
                                              <p:pRg st="4" end="4"/>
                                            </p:txEl>
                                          </p:spTgt>
                                        </p:tgtEl>
                                        <p:attrNameLst>
                                          <p:attrName>ppt_y</p:attrName>
                                        </p:attrNameLst>
                                      </p:cBhvr>
                                    </p:anim>
                                    <p:animRot by="21600000">
                                      <p:cBhvr>
                                        <p:cTn id="42" dur="1000" fill="hold">
                                          <p:stCondLst>
                                            <p:cond delay="0"/>
                                          </p:stCondLst>
                                        </p:cTn>
                                        <p:tgtEl>
                                          <p:spTgt spid="3">
                                            <p:txEl>
                                              <p:pRg st="4" end="4"/>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nodeType="clickEffect">
                                  <p:stCondLst>
                                    <p:cond delay="0"/>
                                  </p:stCondLst>
                                  <p:iterate type="lt">
                                    <p:tmPct val="10000"/>
                                  </p:iterate>
                                  <p:childTnLst>
                                    <p:set>
                                      <p:cBhvr>
                                        <p:cTn id="46" dur="1" fill="hold">
                                          <p:stCondLst>
                                            <p:cond delay="0"/>
                                          </p:stCondLst>
                                        </p:cTn>
                                        <p:tgtEl>
                                          <p:spTgt spid="3">
                                            <p:txEl>
                                              <p:pRg st="5" end="5"/>
                                            </p:txEl>
                                          </p:spTgt>
                                        </p:tgtEl>
                                        <p:attrNameLst>
                                          <p:attrName>style.visibility</p:attrName>
                                        </p:attrNameLst>
                                      </p:cBhvr>
                                      <p:to>
                                        <p:strVal val="visible"/>
                                      </p:to>
                                    </p:set>
                                    <p:anim by="(-#ppt_w*2)" calcmode="lin" valueType="num">
                                      <p:cBhvr rctx="PPT">
                                        <p:cTn id="47" dur="500" autoRev="1" fill="hold">
                                          <p:stCondLst>
                                            <p:cond delay="0"/>
                                          </p:stCondLst>
                                        </p:cTn>
                                        <p:tgtEl>
                                          <p:spTgt spid="3">
                                            <p:txEl>
                                              <p:pRg st="5" end="5"/>
                                            </p:txEl>
                                          </p:spTgt>
                                        </p:tgtEl>
                                        <p:attrNameLst>
                                          <p:attrName>ppt_w</p:attrName>
                                        </p:attrNameLst>
                                      </p:cBhvr>
                                    </p:anim>
                                    <p:anim by="(#ppt_w*0.50)" calcmode="lin" valueType="num">
                                      <p:cBhvr>
                                        <p:cTn id="48" dur="500" decel="50000" autoRev="1" fill="hold">
                                          <p:stCondLst>
                                            <p:cond delay="0"/>
                                          </p:stCondLst>
                                        </p:cTn>
                                        <p:tgtEl>
                                          <p:spTgt spid="3">
                                            <p:txEl>
                                              <p:pRg st="5" end="5"/>
                                            </p:txEl>
                                          </p:spTgt>
                                        </p:tgtEl>
                                        <p:attrNameLst>
                                          <p:attrName>ppt_x</p:attrName>
                                        </p:attrNameLst>
                                      </p:cBhvr>
                                    </p:anim>
                                    <p:anim from="(-#ppt_h/2)" to="(#ppt_y)" calcmode="lin" valueType="num">
                                      <p:cBhvr>
                                        <p:cTn id="49" dur="1000" fill="hold">
                                          <p:stCondLst>
                                            <p:cond delay="0"/>
                                          </p:stCondLst>
                                        </p:cTn>
                                        <p:tgtEl>
                                          <p:spTgt spid="3">
                                            <p:txEl>
                                              <p:pRg st="5" end="5"/>
                                            </p:txEl>
                                          </p:spTgt>
                                        </p:tgtEl>
                                        <p:attrNameLst>
                                          <p:attrName>ppt_y</p:attrName>
                                        </p:attrNameLst>
                                      </p:cBhvr>
                                    </p:anim>
                                    <p:animRot by="21600000">
                                      <p:cBhvr>
                                        <p:cTn id="50" dur="1000" fill="hold">
                                          <p:stCondLst>
                                            <p:cond delay="0"/>
                                          </p:stCondLst>
                                        </p:cTn>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04106"/>
          </a:xfrm>
        </p:spPr>
        <p:txBody>
          <a:bodyPr/>
          <a:lstStyle/>
          <a:p>
            <a:pPr algn="ct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Recommendation</a:t>
            </a:r>
            <a:endParaRPr lang="en-US" dirty="0">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295400"/>
            <a:ext cx="8763000" cy="5562600"/>
          </a:xfrm>
        </p:spPr>
        <p:txBody>
          <a:bodyPr/>
          <a:lstStyle/>
          <a:p>
            <a:pPr algn="just"/>
            <a:r>
              <a:rPr lang="en-US" sz="2800" dirty="0" smtClean="0"/>
              <a:t>Due to limited data given limited time in this research, our recommendation for the best project proposal is based only on the </a:t>
            </a:r>
            <a:r>
              <a:rPr lang="en-US" sz="2800" u="sng" dirty="0" smtClean="0"/>
              <a:t>market demand</a:t>
            </a:r>
            <a:r>
              <a:rPr lang="en-US" sz="2800" dirty="0" smtClean="0"/>
              <a:t> and </a:t>
            </a:r>
            <a:r>
              <a:rPr lang="en-US" sz="2800" u="sng" dirty="0" smtClean="0"/>
              <a:t>impact on environment and people</a:t>
            </a:r>
            <a:r>
              <a:rPr lang="en-US" sz="2800" dirty="0" smtClean="0"/>
              <a:t> of the mineral product. We cannot use the cost of mining or investment cost as the criteria for the decision because factual data or actual/field research is needed.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9"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algn="ct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Recommendation</a:t>
            </a:r>
            <a:endParaRPr lang="en-US" dirty="0"/>
          </a:p>
        </p:txBody>
      </p:sp>
      <p:sp>
        <p:nvSpPr>
          <p:cNvPr id="3" name="Content Placeholder 2"/>
          <p:cNvSpPr>
            <a:spLocks noGrp="1"/>
          </p:cNvSpPr>
          <p:nvPr>
            <p:ph idx="1"/>
          </p:nvPr>
        </p:nvSpPr>
        <p:spPr>
          <a:xfrm>
            <a:off x="0" y="1219200"/>
            <a:ext cx="8686800" cy="5638800"/>
          </a:xfrm>
        </p:spPr>
        <p:txBody>
          <a:bodyPr/>
          <a:lstStyle/>
          <a:p>
            <a:pPr algn="just"/>
            <a:r>
              <a:rPr lang="en-US" sz="2800" dirty="0" smtClean="0"/>
              <a:t>Based on demand, coal mining is preferable because 42% of the world’s electricity relies on coals, it is very profitable in the world market.</a:t>
            </a:r>
          </a:p>
          <a:p>
            <a:pPr algn="just"/>
            <a:r>
              <a:rPr lang="en-US" sz="2800" dirty="0" smtClean="0"/>
              <a:t>On the contrary, just like any other mining activities,  it contributes to air pollution and endangers human lives in the process of transporting and storing it. However, this problem can be mitigated by continuous monitoring of water at coal mines, by using the following technologies: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1"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9" presetClass="entr" presetSubtype="0" decel="10000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calcmode="lin" valueType="num">
                                      <p:cBhvr>
                                        <p:cTn id="2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9"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3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algn="ct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Recommendation</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371600"/>
            <a:ext cx="8763000" cy="4572000"/>
          </a:xfrm>
        </p:spPr>
        <p:txBody>
          <a:bodyPr>
            <a:normAutofit fontScale="92500" lnSpcReduction="10000"/>
          </a:bodyPr>
          <a:lstStyle/>
          <a:p>
            <a:pPr algn="just">
              <a:buNone/>
            </a:pPr>
            <a:r>
              <a:rPr lang="en-US" dirty="0" smtClean="0"/>
              <a:t>The five principal technologies used to control water flow at mine sites are:</a:t>
            </a:r>
          </a:p>
          <a:p>
            <a:pPr lvl="0" algn="just"/>
            <a:r>
              <a:rPr lang="en-US" dirty="0" smtClean="0"/>
              <a:t>diversion systems,</a:t>
            </a:r>
          </a:p>
          <a:p>
            <a:pPr lvl="0" algn="just"/>
            <a:r>
              <a:rPr lang="en-US" dirty="0" smtClean="0"/>
              <a:t>containment ponds,</a:t>
            </a:r>
          </a:p>
          <a:p>
            <a:pPr lvl="0" algn="just"/>
            <a:r>
              <a:rPr lang="en-US" dirty="0" smtClean="0"/>
              <a:t>groundwater pumping systems,</a:t>
            </a:r>
          </a:p>
          <a:p>
            <a:pPr lvl="0" algn="just"/>
            <a:r>
              <a:rPr lang="en-US" dirty="0" smtClean="0"/>
              <a:t>subsurface drainage systems,</a:t>
            </a:r>
          </a:p>
          <a:p>
            <a:pPr lvl="0" algn="just"/>
            <a:r>
              <a:rPr lang="en-US" dirty="0" smtClean="0"/>
              <a:t>subsurface barriers.</a:t>
            </a:r>
          </a:p>
          <a:p>
            <a:pPr algn="just">
              <a:buNone/>
            </a:pPr>
            <a:r>
              <a:rPr lang="en-US" dirty="0" smtClean="0"/>
              <a:t> 	contaminated water is generally pumped to a treatment facility that neutralizes the contaminants.</a:t>
            </a:r>
          </a:p>
          <a:p>
            <a:pPr algn="just">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blinds(horizontal)">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blinds(horizontal)">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blinds(horizontal)">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linds(horizontal)">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blinds(horizontal)">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blinds(horizontal)">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blinds(horizontal)">
                                      <p:cBhvr>
                                        <p:cTn id="4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pPr algn="ct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Our Choice!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0" y="1295400"/>
            <a:ext cx="8686800" cy="4800600"/>
          </a:xfrm>
        </p:spPr>
        <p:txBody>
          <a:bodyPr>
            <a:normAutofit/>
          </a:bodyPr>
          <a:lstStyle/>
          <a:p>
            <a:pPr algn="just"/>
            <a:r>
              <a:rPr lang="en-US" sz="2800" dirty="0" smtClean="0"/>
              <a:t>In our opinion, the project proposal  of Company C is the most preferable project proposal because it is the most commonly used fuel for generating electricity, therefore, the demand is always present. Since industries particularly in both developed and developing countries uses electricity to operate their business, coal is highly in demand.   It is also the most abundant and economical fossil fuel which means it is not rare to find.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pPr algn="ctr" eaLnBrk="1" hangingPunct="1">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Sources</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7891" name="Content Placeholder 2"/>
          <p:cNvSpPr>
            <a:spLocks noGrp="1"/>
          </p:cNvSpPr>
          <p:nvPr>
            <p:ph idx="1"/>
          </p:nvPr>
        </p:nvSpPr>
        <p:spPr>
          <a:xfrm>
            <a:off x="0" y="990600"/>
            <a:ext cx="9144000" cy="5867400"/>
          </a:xfrm>
        </p:spPr>
        <p:txBody>
          <a:bodyPr>
            <a:normAutofit/>
          </a:bodyPr>
          <a:lstStyle/>
          <a:p>
            <a:pPr algn="just" eaLnBrk="1" hangingPunct="1">
              <a:lnSpc>
                <a:spcPct val="80000"/>
              </a:lnSpc>
            </a:pPr>
            <a:r>
              <a:rPr lang="en-US" sz="2400" u="sng" dirty="0" smtClean="0">
                <a:hlinkClick r:id="rId2"/>
              </a:rPr>
              <a:t>http://www.lenntech.com/periodic/elements/p.htm#Environmental%20effects%20of%20phosphorus</a:t>
            </a:r>
            <a:endParaRPr lang="en-US" sz="2400" u="sng" dirty="0" smtClean="0"/>
          </a:p>
          <a:p>
            <a:pPr algn="just" eaLnBrk="1" hangingPunct="1">
              <a:lnSpc>
                <a:spcPct val="80000"/>
              </a:lnSpc>
            </a:pPr>
            <a:r>
              <a:rPr lang="en-US" sz="2400" u="sng" dirty="0" smtClean="0">
                <a:hlinkClick r:id="rId3"/>
              </a:rPr>
              <a:t>http://www1.american.edu/ted/NAURU.htm</a:t>
            </a:r>
            <a:endParaRPr lang="en-US" sz="2400" u="sng" dirty="0" smtClean="0"/>
          </a:p>
          <a:p>
            <a:pPr algn="just" eaLnBrk="1" hangingPunct="1">
              <a:lnSpc>
                <a:spcPct val="80000"/>
              </a:lnSpc>
            </a:pPr>
            <a:r>
              <a:rPr lang="en-US" sz="2400" u="sng" dirty="0" smtClean="0">
                <a:hlinkClick r:id="rId4"/>
              </a:rPr>
              <a:t>http://en.wikipedia.org/wiki/Phosphate</a:t>
            </a:r>
            <a:r>
              <a:rPr lang="en-US" sz="2400" u="sng" dirty="0" smtClean="0"/>
              <a:t> </a:t>
            </a:r>
          </a:p>
          <a:p>
            <a:pPr algn="just" eaLnBrk="1" hangingPunct="1">
              <a:lnSpc>
                <a:spcPct val="80000"/>
              </a:lnSpc>
            </a:pPr>
            <a:r>
              <a:rPr lang="en-US" sz="2400" u="sng" dirty="0" smtClean="0">
                <a:hlinkClick r:id="rId5"/>
              </a:rPr>
              <a:t>http://en.wikipedia.org/wiki/Coal_mining</a:t>
            </a:r>
            <a:endParaRPr lang="en-US" sz="2400" u="sng" dirty="0" smtClean="0"/>
          </a:p>
          <a:p>
            <a:pPr algn="just" eaLnBrk="1" hangingPunct="1">
              <a:lnSpc>
                <a:spcPct val="80000"/>
              </a:lnSpc>
            </a:pPr>
            <a:r>
              <a:rPr lang="en-US" sz="2400" u="sng" dirty="0" smtClean="0">
                <a:hlinkClick r:id="rId6"/>
              </a:rPr>
              <a:t>http://www.eia.doe.gov/cneaf/coal/page/acr/table31.html</a:t>
            </a:r>
            <a:endParaRPr lang="en-US" sz="2400" u="sng" dirty="0" smtClean="0"/>
          </a:p>
          <a:p>
            <a:pPr algn="just" eaLnBrk="1" hangingPunct="1">
              <a:lnSpc>
                <a:spcPct val="80000"/>
              </a:lnSpc>
            </a:pPr>
            <a:r>
              <a:rPr lang="en-US" sz="2400" u="sng" dirty="0" smtClean="0">
                <a:hlinkClick r:id="rId7"/>
              </a:rPr>
              <a:t>http://www.infomine.com/commodities/manganese.asp</a:t>
            </a:r>
            <a:endParaRPr lang="en-US" sz="2400" u="sng" dirty="0" smtClean="0"/>
          </a:p>
          <a:p>
            <a:pPr algn="just" eaLnBrk="1" hangingPunct="1">
              <a:lnSpc>
                <a:spcPct val="80000"/>
              </a:lnSpc>
            </a:pPr>
            <a:r>
              <a:rPr lang="en-US" sz="2400" u="sng" dirty="0" smtClean="0">
                <a:hlinkClick r:id="rId8"/>
              </a:rPr>
              <a:t>http://www.mbendi.com/indy/ming/mang/p0005.htm</a:t>
            </a:r>
            <a:endParaRPr lang="en-US" sz="2400" u="sng" dirty="0" smtClean="0"/>
          </a:p>
          <a:p>
            <a:pPr algn="just" eaLnBrk="1" hangingPunct="1"/>
            <a:r>
              <a:rPr lang="en-US" sz="2400" u="sng" dirty="0" smtClean="0">
                <a:hlinkClick r:id="rId9"/>
              </a:rPr>
              <a:t>http://www.mbendi.com/indy/ming/mang/au/au/p0005.htm</a:t>
            </a:r>
            <a:endParaRPr lang="en-US" sz="2400" u="sng" dirty="0" smtClean="0"/>
          </a:p>
          <a:p>
            <a:pPr algn="just"/>
            <a:r>
              <a:rPr lang="en-US" sz="2400" u="sng" dirty="0" smtClean="0">
                <a:hlinkClick r:id="rId10"/>
              </a:rPr>
              <a:t>http://en.wikipedia.org/wiki/Coal</a:t>
            </a:r>
            <a:endParaRPr lang="en-US" sz="2400" u="sng" dirty="0" smtClean="0"/>
          </a:p>
          <a:p>
            <a:pPr algn="just"/>
            <a:r>
              <a:rPr lang="en-US" sz="2400" u="sng" dirty="0" smtClean="0">
                <a:hlinkClick r:id="rId11"/>
              </a:rPr>
              <a:t>www.lenntech.com/periodic/elements/mn.htm</a:t>
            </a:r>
            <a:endParaRPr lang="en-US" sz="2400" u="sng" dirty="0" smtClean="0"/>
          </a:p>
          <a:p>
            <a:pPr algn="just"/>
            <a:r>
              <a:rPr lang="en-US" sz="2400" u="sng" dirty="0" smtClean="0">
                <a:hlinkClick r:id="rId12"/>
              </a:rPr>
              <a:t>www.kids.mongabay.com/lesson-plan</a:t>
            </a:r>
            <a:endParaRPr lang="en-US" sz="2400" u="sng" dirty="0" smtClean="0"/>
          </a:p>
          <a:p>
            <a:pPr algn="just"/>
            <a:endParaRPr lang="en-US" sz="2600"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37891">
                                            <p:txEl>
                                              <p:pRg st="0" end="0"/>
                                            </p:txEl>
                                          </p:spTgt>
                                        </p:tgtEl>
                                        <p:attrNameLst>
                                          <p:attrName>style.visibility</p:attrName>
                                        </p:attrNameLst>
                                      </p:cBhvr>
                                      <p:to>
                                        <p:strVal val="visible"/>
                                      </p:to>
                                    </p:set>
                                    <p:animEffect transition="in" filter="fade">
                                      <p:cBhvr>
                                        <p:cTn id="12" dur="800" decel="100000"/>
                                        <p:tgtEl>
                                          <p:spTgt spid="37891">
                                            <p:txEl>
                                              <p:pRg st="0" end="0"/>
                                            </p:txEl>
                                          </p:spTgt>
                                        </p:tgtEl>
                                      </p:cBhvr>
                                    </p:animEffect>
                                    <p:anim calcmode="lin" valueType="num">
                                      <p:cBhvr>
                                        <p:cTn id="13" dur="800" decel="100000" fill="hold"/>
                                        <p:tgtEl>
                                          <p:spTgt spid="37891">
                                            <p:txEl>
                                              <p:pRg st="0" end="0"/>
                                            </p:txEl>
                                          </p:spTgt>
                                        </p:tgtEl>
                                        <p:attrNameLst>
                                          <p:attrName>style.rotation</p:attrName>
                                        </p:attrNameLst>
                                      </p:cBhvr>
                                      <p:tavLst>
                                        <p:tav tm="0">
                                          <p:val>
                                            <p:fltVal val="-90"/>
                                          </p:val>
                                        </p:tav>
                                        <p:tav tm="100000">
                                          <p:val>
                                            <p:fltVal val="0"/>
                                          </p:val>
                                        </p:tav>
                                      </p:tavLst>
                                    </p:anim>
                                    <p:anim calcmode="lin" valueType="num">
                                      <p:cBhvr>
                                        <p:cTn id="14" dur="800" decel="100000" fill="hold"/>
                                        <p:tgtEl>
                                          <p:spTgt spid="37891">
                                            <p:txEl>
                                              <p:pRg st="0" end="0"/>
                                            </p:txEl>
                                          </p:spTgt>
                                        </p:tgtEl>
                                        <p:attrNameLst>
                                          <p:attrName>ppt_x</p:attrName>
                                        </p:attrNameLst>
                                      </p:cBhvr>
                                      <p:tavLst>
                                        <p:tav tm="0">
                                          <p:val>
                                            <p:strVal val="#ppt_x+0.4"/>
                                          </p:val>
                                        </p:tav>
                                        <p:tav tm="100000">
                                          <p:val>
                                            <p:strVal val="#ppt_x-0.05"/>
                                          </p:val>
                                        </p:tav>
                                      </p:tavLst>
                                    </p:anim>
                                    <p:anim calcmode="lin" valueType="num">
                                      <p:cBhvr>
                                        <p:cTn id="15" dur="800" decel="100000" fill="hold"/>
                                        <p:tgtEl>
                                          <p:spTgt spid="37891">
                                            <p:txEl>
                                              <p:pRg st="0" end="0"/>
                                            </p:txEl>
                                          </p:spTgt>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37891">
                                            <p:txEl>
                                              <p:pRg st="0" end="0"/>
                                            </p:txEl>
                                          </p:spTgt>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37891">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grpId="0" nodeType="clickEffect">
                                  <p:stCondLst>
                                    <p:cond delay="0"/>
                                  </p:stCondLst>
                                  <p:childTnLst>
                                    <p:set>
                                      <p:cBhvr>
                                        <p:cTn id="21" dur="1" fill="hold">
                                          <p:stCondLst>
                                            <p:cond delay="0"/>
                                          </p:stCondLst>
                                        </p:cTn>
                                        <p:tgtEl>
                                          <p:spTgt spid="37891">
                                            <p:txEl>
                                              <p:pRg st="1" end="1"/>
                                            </p:txEl>
                                          </p:spTgt>
                                        </p:tgtEl>
                                        <p:attrNameLst>
                                          <p:attrName>style.visibility</p:attrName>
                                        </p:attrNameLst>
                                      </p:cBhvr>
                                      <p:to>
                                        <p:strVal val="visible"/>
                                      </p:to>
                                    </p:set>
                                    <p:animEffect transition="in" filter="fade">
                                      <p:cBhvr>
                                        <p:cTn id="22" dur="800" decel="100000"/>
                                        <p:tgtEl>
                                          <p:spTgt spid="37891">
                                            <p:txEl>
                                              <p:pRg st="1" end="1"/>
                                            </p:txEl>
                                          </p:spTgt>
                                        </p:tgtEl>
                                      </p:cBhvr>
                                    </p:animEffect>
                                    <p:anim calcmode="lin" valueType="num">
                                      <p:cBhvr>
                                        <p:cTn id="23" dur="800" decel="100000" fill="hold"/>
                                        <p:tgtEl>
                                          <p:spTgt spid="37891">
                                            <p:txEl>
                                              <p:pRg st="1" end="1"/>
                                            </p:txEl>
                                          </p:spTgt>
                                        </p:tgtEl>
                                        <p:attrNameLst>
                                          <p:attrName>style.rotation</p:attrName>
                                        </p:attrNameLst>
                                      </p:cBhvr>
                                      <p:tavLst>
                                        <p:tav tm="0">
                                          <p:val>
                                            <p:fltVal val="-90"/>
                                          </p:val>
                                        </p:tav>
                                        <p:tav tm="100000">
                                          <p:val>
                                            <p:fltVal val="0"/>
                                          </p:val>
                                        </p:tav>
                                      </p:tavLst>
                                    </p:anim>
                                    <p:anim calcmode="lin" valueType="num">
                                      <p:cBhvr>
                                        <p:cTn id="24" dur="800" decel="100000" fill="hold"/>
                                        <p:tgtEl>
                                          <p:spTgt spid="37891">
                                            <p:txEl>
                                              <p:pRg st="1" end="1"/>
                                            </p:txEl>
                                          </p:spTgt>
                                        </p:tgtEl>
                                        <p:attrNameLst>
                                          <p:attrName>ppt_x</p:attrName>
                                        </p:attrNameLst>
                                      </p:cBhvr>
                                      <p:tavLst>
                                        <p:tav tm="0">
                                          <p:val>
                                            <p:strVal val="#ppt_x+0.4"/>
                                          </p:val>
                                        </p:tav>
                                        <p:tav tm="100000">
                                          <p:val>
                                            <p:strVal val="#ppt_x-0.05"/>
                                          </p:val>
                                        </p:tav>
                                      </p:tavLst>
                                    </p:anim>
                                    <p:anim calcmode="lin" valueType="num">
                                      <p:cBhvr>
                                        <p:cTn id="25" dur="800" decel="100000" fill="hold"/>
                                        <p:tgtEl>
                                          <p:spTgt spid="37891">
                                            <p:txEl>
                                              <p:pRg st="1" end="1"/>
                                            </p:txEl>
                                          </p:spTgt>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37891">
                                            <p:txEl>
                                              <p:pRg st="1" end="1"/>
                                            </p:txEl>
                                          </p:spTgt>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37891">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0" presetClass="entr" presetSubtype="0" fill="hold" grpId="0" nodeType="clickEffect">
                                  <p:stCondLst>
                                    <p:cond delay="0"/>
                                  </p:stCondLst>
                                  <p:childTnLst>
                                    <p:set>
                                      <p:cBhvr>
                                        <p:cTn id="31" dur="1" fill="hold">
                                          <p:stCondLst>
                                            <p:cond delay="0"/>
                                          </p:stCondLst>
                                        </p:cTn>
                                        <p:tgtEl>
                                          <p:spTgt spid="37891">
                                            <p:txEl>
                                              <p:pRg st="2" end="2"/>
                                            </p:txEl>
                                          </p:spTgt>
                                        </p:tgtEl>
                                        <p:attrNameLst>
                                          <p:attrName>style.visibility</p:attrName>
                                        </p:attrNameLst>
                                      </p:cBhvr>
                                      <p:to>
                                        <p:strVal val="visible"/>
                                      </p:to>
                                    </p:set>
                                    <p:animEffect transition="in" filter="fade">
                                      <p:cBhvr>
                                        <p:cTn id="32" dur="800" decel="100000"/>
                                        <p:tgtEl>
                                          <p:spTgt spid="37891">
                                            <p:txEl>
                                              <p:pRg st="2" end="2"/>
                                            </p:txEl>
                                          </p:spTgt>
                                        </p:tgtEl>
                                      </p:cBhvr>
                                    </p:animEffect>
                                    <p:anim calcmode="lin" valueType="num">
                                      <p:cBhvr>
                                        <p:cTn id="33" dur="800" decel="100000" fill="hold"/>
                                        <p:tgtEl>
                                          <p:spTgt spid="37891">
                                            <p:txEl>
                                              <p:pRg st="2" end="2"/>
                                            </p:txEl>
                                          </p:spTgt>
                                        </p:tgtEl>
                                        <p:attrNameLst>
                                          <p:attrName>style.rotation</p:attrName>
                                        </p:attrNameLst>
                                      </p:cBhvr>
                                      <p:tavLst>
                                        <p:tav tm="0">
                                          <p:val>
                                            <p:fltVal val="-90"/>
                                          </p:val>
                                        </p:tav>
                                        <p:tav tm="100000">
                                          <p:val>
                                            <p:fltVal val="0"/>
                                          </p:val>
                                        </p:tav>
                                      </p:tavLst>
                                    </p:anim>
                                    <p:anim calcmode="lin" valueType="num">
                                      <p:cBhvr>
                                        <p:cTn id="34" dur="800" decel="100000" fill="hold"/>
                                        <p:tgtEl>
                                          <p:spTgt spid="37891">
                                            <p:txEl>
                                              <p:pRg st="2" end="2"/>
                                            </p:txEl>
                                          </p:spTgt>
                                        </p:tgtEl>
                                        <p:attrNameLst>
                                          <p:attrName>ppt_x</p:attrName>
                                        </p:attrNameLst>
                                      </p:cBhvr>
                                      <p:tavLst>
                                        <p:tav tm="0">
                                          <p:val>
                                            <p:strVal val="#ppt_x+0.4"/>
                                          </p:val>
                                        </p:tav>
                                        <p:tav tm="100000">
                                          <p:val>
                                            <p:strVal val="#ppt_x-0.05"/>
                                          </p:val>
                                        </p:tav>
                                      </p:tavLst>
                                    </p:anim>
                                    <p:anim calcmode="lin" valueType="num">
                                      <p:cBhvr>
                                        <p:cTn id="35" dur="800" decel="100000" fill="hold"/>
                                        <p:tgtEl>
                                          <p:spTgt spid="37891">
                                            <p:txEl>
                                              <p:pRg st="2" end="2"/>
                                            </p:txEl>
                                          </p:spTgt>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7891">
                                            <p:txEl>
                                              <p:pRg st="2" end="2"/>
                                            </p:txEl>
                                          </p:spTgt>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7891">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0" presetClass="entr" presetSubtype="0" fill="hold" grpId="0" nodeType="clickEffect">
                                  <p:stCondLst>
                                    <p:cond delay="0"/>
                                  </p:stCondLst>
                                  <p:childTnLst>
                                    <p:set>
                                      <p:cBhvr>
                                        <p:cTn id="41" dur="1" fill="hold">
                                          <p:stCondLst>
                                            <p:cond delay="0"/>
                                          </p:stCondLst>
                                        </p:cTn>
                                        <p:tgtEl>
                                          <p:spTgt spid="37891">
                                            <p:txEl>
                                              <p:pRg st="3" end="3"/>
                                            </p:txEl>
                                          </p:spTgt>
                                        </p:tgtEl>
                                        <p:attrNameLst>
                                          <p:attrName>style.visibility</p:attrName>
                                        </p:attrNameLst>
                                      </p:cBhvr>
                                      <p:to>
                                        <p:strVal val="visible"/>
                                      </p:to>
                                    </p:set>
                                    <p:animEffect transition="in" filter="fade">
                                      <p:cBhvr>
                                        <p:cTn id="42" dur="800" decel="100000"/>
                                        <p:tgtEl>
                                          <p:spTgt spid="37891">
                                            <p:txEl>
                                              <p:pRg st="3" end="3"/>
                                            </p:txEl>
                                          </p:spTgt>
                                        </p:tgtEl>
                                      </p:cBhvr>
                                    </p:animEffect>
                                    <p:anim calcmode="lin" valueType="num">
                                      <p:cBhvr>
                                        <p:cTn id="43" dur="800" decel="100000" fill="hold"/>
                                        <p:tgtEl>
                                          <p:spTgt spid="37891">
                                            <p:txEl>
                                              <p:pRg st="3" end="3"/>
                                            </p:txEl>
                                          </p:spTgt>
                                        </p:tgtEl>
                                        <p:attrNameLst>
                                          <p:attrName>style.rotation</p:attrName>
                                        </p:attrNameLst>
                                      </p:cBhvr>
                                      <p:tavLst>
                                        <p:tav tm="0">
                                          <p:val>
                                            <p:fltVal val="-90"/>
                                          </p:val>
                                        </p:tav>
                                        <p:tav tm="100000">
                                          <p:val>
                                            <p:fltVal val="0"/>
                                          </p:val>
                                        </p:tav>
                                      </p:tavLst>
                                    </p:anim>
                                    <p:anim calcmode="lin" valueType="num">
                                      <p:cBhvr>
                                        <p:cTn id="44" dur="800" decel="100000" fill="hold"/>
                                        <p:tgtEl>
                                          <p:spTgt spid="37891">
                                            <p:txEl>
                                              <p:pRg st="3" end="3"/>
                                            </p:txEl>
                                          </p:spTgt>
                                        </p:tgtEl>
                                        <p:attrNameLst>
                                          <p:attrName>ppt_x</p:attrName>
                                        </p:attrNameLst>
                                      </p:cBhvr>
                                      <p:tavLst>
                                        <p:tav tm="0">
                                          <p:val>
                                            <p:strVal val="#ppt_x+0.4"/>
                                          </p:val>
                                        </p:tav>
                                        <p:tav tm="100000">
                                          <p:val>
                                            <p:strVal val="#ppt_x-0.05"/>
                                          </p:val>
                                        </p:tav>
                                      </p:tavLst>
                                    </p:anim>
                                    <p:anim calcmode="lin" valueType="num">
                                      <p:cBhvr>
                                        <p:cTn id="45" dur="800" decel="100000" fill="hold"/>
                                        <p:tgtEl>
                                          <p:spTgt spid="37891">
                                            <p:txEl>
                                              <p:pRg st="3" end="3"/>
                                            </p:txEl>
                                          </p:spTgt>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37891">
                                            <p:txEl>
                                              <p:pRg st="3" end="3"/>
                                            </p:txEl>
                                          </p:spTgt>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37891">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0" presetClass="entr" presetSubtype="0" fill="hold" grpId="0" nodeType="clickEffect">
                                  <p:stCondLst>
                                    <p:cond delay="0"/>
                                  </p:stCondLst>
                                  <p:childTnLst>
                                    <p:set>
                                      <p:cBhvr>
                                        <p:cTn id="51" dur="1" fill="hold">
                                          <p:stCondLst>
                                            <p:cond delay="0"/>
                                          </p:stCondLst>
                                        </p:cTn>
                                        <p:tgtEl>
                                          <p:spTgt spid="37891">
                                            <p:txEl>
                                              <p:pRg st="4" end="4"/>
                                            </p:txEl>
                                          </p:spTgt>
                                        </p:tgtEl>
                                        <p:attrNameLst>
                                          <p:attrName>style.visibility</p:attrName>
                                        </p:attrNameLst>
                                      </p:cBhvr>
                                      <p:to>
                                        <p:strVal val="visible"/>
                                      </p:to>
                                    </p:set>
                                    <p:animEffect transition="in" filter="fade">
                                      <p:cBhvr>
                                        <p:cTn id="52" dur="800" decel="100000"/>
                                        <p:tgtEl>
                                          <p:spTgt spid="37891">
                                            <p:txEl>
                                              <p:pRg st="4" end="4"/>
                                            </p:txEl>
                                          </p:spTgt>
                                        </p:tgtEl>
                                      </p:cBhvr>
                                    </p:animEffect>
                                    <p:anim calcmode="lin" valueType="num">
                                      <p:cBhvr>
                                        <p:cTn id="53" dur="800" decel="100000" fill="hold"/>
                                        <p:tgtEl>
                                          <p:spTgt spid="37891">
                                            <p:txEl>
                                              <p:pRg st="4" end="4"/>
                                            </p:txEl>
                                          </p:spTgt>
                                        </p:tgtEl>
                                        <p:attrNameLst>
                                          <p:attrName>style.rotation</p:attrName>
                                        </p:attrNameLst>
                                      </p:cBhvr>
                                      <p:tavLst>
                                        <p:tav tm="0">
                                          <p:val>
                                            <p:fltVal val="-90"/>
                                          </p:val>
                                        </p:tav>
                                        <p:tav tm="100000">
                                          <p:val>
                                            <p:fltVal val="0"/>
                                          </p:val>
                                        </p:tav>
                                      </p:tavLst>
                                    </p:anim>
                                    <p:anim calcmode="lin" valueType="num">
                                      <p:cBhvr>
                                        <p:cTn id="54" dur="800" decel="100000" fill="hold"/>
                                        <p:tgtEl>
                                          <p:spTgt spid="37891">
                                            <p:txEl>
                                              <p:pRg st="4" end="4"/>
                                            </p:txEl>
                                          </p:spTgt>
                                        </p:tgtEl>
                                        <p:attrNameLst>
                                          <p:attrName>ppt_x</p:attrName>
                                        </p:attrNameLst>
                                      </p:cBhvr>
                                      <p:tavLst>
                                        <p:tav tm="0">
                                          <p:val>
                                            <p:strVal val="#ppt_x+0.4"/>
                                          </p:val>
                                        </p:tav>
                                        <p:tav tm="100000">
                                          <p:val>
                                            <p:strVal val="#ppt_x-0.05"/>
                                          </p:val>
                                        </p:tav>
                                      </p:tavLst>
                                    </p:anim>
                                    <p:anim calcmode="lin" valueType="num">
                                      <p:cBhvr>
                                        <p:cTn id="55" dur="800" decel="100000" fill="hold"/>
                                        <p:tgtEl>
                                          <p:spTgt spid="37891">
                                            <p:txEl>
                                              <p:pRg st="4" end="4"/>
                                            </p:txEl>
                                          </p:spTgt>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37891">
                                            <p:txEl>
                                              <p:pRg st="4" end="4"/>
                                            </p:txEl>
                                          </p:spTgt>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37891">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30" presetClass="entr" presetSubtype="0" fill="hold" grpId="0" nodeType="clickEffect">
                                  <p:stCondLst>
                                    <p:cond delay="0"/>
                                  </p:stCondLst>
                                  <p:childTnLst>
                                    <p:set>
                                      <p:cBhvr>
                                        <p:cTn id="61" dur="1" fill="hold">
                                          <p:stCondLst>
                                            <p:cond delay="0"/>
                                          </p:stCondLst>
                                        </p:cTn>
                                        <p:tgtEl>
                                          <p:spTgt spid="37891">
                                            <p:txEl>
                                              <p:pRg st="5" end="5"/>
                                            </p:txEl>
                                          </p:spTgt>
                                        </p:tgtEl>
                                        <p:attrNameLst>
                                          <p:attrName>style.visibility</p:attrName>
                                        </p:attrNameLst>
                                      </p:cBhvr>
                                      <p:to>
                                        <p:strVal val="visible"/>
                                      </p:to>
                                    </p:set>
                                    <p:animEffect transition="in" filter="fade">
                                      <p:cBhvr>
                                        <p:cTn id="62" dur="800" decel="100000"/>
                                        <p:tgtEl>
                                          <p:spTgt spid="37891">
                                            <p:txEl>
                                              <p:pRg st="5" end="5"/>
                                            </p:txEl>
                                          </p:spTgt>
                                        </p:tgtEl>
                                      </p:cBhvr>
                                    </p:animEffect>
                                    <p:anim calcmode="lin" valueType="num">
                                      <p:cBhvr>
                                        <p:cTn id="63" dur="800" decel="100000" fill="hold"/>
                                        <p:tgtEl>
                                          <p:spTgt spid="37891">
                                            <p:txEl>
                                              <p:pRg st="5" end="5"/>
                                            </p:txEl>
                                          </p:spTgt>
                                        </p:tgtEl>
                                        <p:attrNameLst>
                                          <p:attrName>style.rotation</p:attrName>
                                        </p:attrNameLst>
                                      </p:cBhvr>
                                      <p:tavLst>
                                        <p:tav tm="0">
                                          <p:val>
                                            <p:fltVal val="-90"/>
                                          </p:val>
                                        </p:tav>
                                        <p:tav tm="100000">
                                          <p:val>
                                            <p:fltVal val="0"/>
                                          </p:val>
                                        </p:tav>
                                      </p:tavLst>
                                    </p:anim>
                                    <p:anim calcmode="lin" valueType="num">
                                      <p:cBhvr>
                                        <p:cTn id="64" dur="800" decel="100000" fill="hold"/>
                                        <p:tgtEl>
                                          <p:spTgt spid="37891">
                                            <p:txEl>
                                              <p:pRg st="5" end="5"/>
                                            </p:txEl>
                                          </p:spTgt>
                                        </p:tgtEl>
                                        <p:attrNameLst>
                                          <p:attrName>ppt_x</p:attrName>
                                        </p:attrNameLst>
                                      </p:cBhvr>
                                      <p:tavLst>
                                        <p:tav tm="0">
                                          <p:val>
                                            <p:strVal val="#ppt_x+0.4"/>
                                          </p:val>
                                        </p:tav>
                                        <p:tav tm="100000">
                                          <p:val>
                                            <p:strVal val="#ppt_x-0.05"/>
                                          </p:val>
                                        </p:tav>
                                      </p:tavLst>
                                    </p:anim>
                                    <p:anim calcmode="lin" valueType="num">
                                      <p:cBhvr>
                                        <p:cTn id="65" dur="800" decel="100000" fill="hold"/>
                                        <p:tgtEl>
                                          <p:spTgt spid="37891">
                                            <p:txEl>
                                              <p:pRg st="5" end="5"/>
                                            </p:txEl>
                                          </p:spTgt>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37891">
                                            <p:txEl>
                                              <p:pRg st="5" end="5"/>
                                            </p:txEl>
                                          </p:spTgt>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37891">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30" presetClass="entr" presetSubtype="0" fill="hold" grpId="0" nodeType="clickEffect">
                                  <p:stCondLst>
                                    <p:cond delay="0"/>
                                  </p:stCondLst>
                                  <p:childTnLst>
                                    <p:set>
                                      <p:cBhvr>
                                        <p:cTn id="71" dur="1" fill="hold">
                                          <p:stCondLst>
                                            <p:cond delay="0"/>
                                          </p:stCondLst>
                                        </p:cTn>
                                        <p:tgtEl>
                                          <p:spTgt spid="37891">
                                            <p:txEl>
                                              <p:pRg st="6" end="6"/>
                                            </p:txEl>
                                          </p:spTgt>
                                        </p:tgtEl>
                                        <p:attrNameLst>
                                          <p:attrName>style.visibility</p:attrName>
                                        </p:attrNameLst>
                                      </p:cBhvr>
                                      <p:to>
                                        <p:strVal val="visible"/>
                                      </p:to>
                                    </p:set>
                                    <p:animEffect transition="in" filter="fade">
                                      <p:cBhvr>
                                        <p:cTn id="72" dur="800" decel="100000"/>
                                        <p:tgtEl>
                                          <p:spTgt spid="37891">
                                            <p:txEl>
                                              <p:pRg st="6" end="6"/>
                                            </p:txEl>
                                          </p:spTgt>
                                        </p:tgtEl>
                                      </p:cBhvr>
                                    </p:animEffect>
                                    <p:anim calcmode="lin" valueType="num">
                                      <p:cBhvr>
                                        <p:cTn id="73" dur="800" decel="100000" fill="hold"/>
                                        <p:tgtEl>
                                          <p:spTgt spid="37891">
                                            <p:txEl>
                                              <p:pRg st="6" end="6"/>
                                            </p:txEl>
                                          </p:spTgt>
                                        </p:tgtEl>
                                        <p:attrNameLst>
                                          <p:attrName>style.rotation</p:attrName>
                                        </p:attrNameLst>
                                      </p:cBhvr>
                                      <p:tavLst>
                                        <p:tav tm="0">
                                          <p:val>
                                            <p:fltVal val="-90"/>
                                          </p:val>
                                        </p:tav>
                                        <p:tav tm="100000">
                                          <p:val>
                                            <p:fltVal val="0"/>
                                          </p:val>
                                        </p:tav>
                                      </p:tavLst>
                                    </p:anim>
                                    <p:anim calcmode="lin" valueType="num">
                                      <p:cBhvr>
                                        <p:cTn id="74" dur="800" decel="100000" fill="hold"/>
                                        <p:tgtEl>
                                          <p:spTgt spid="37891">
                                            <p:txEl>
                                              <p:pRg st="6" end="6"/>
                                            </p:txEl>
                                          </p:spTgt>
                                        </p:tgtEl>
                                        <p:attrNameLst>
                                          <p:attrName>ppt_x</p:attrName>
                                        </p:attrNameLst>
                                      </p:cBhvr>
                                      <p:tavLst>
                                        <p:tav tm="0">
                                          <p:val>
                                            <p:strVal val="#ppt_x+0.4"/>
                                          </p:val>
                                        </p:tav>
                                        <p:tav tm="100000">
                                          <p:val>
                                            <p:strVal val="#ppt_x-0.05"/>
                                          </p:val>
                                        </p:tav>
                                      </p:tavLst>
                                    </p:anim>
                                    <p:anim calcmode="lin" valueType="num">
                                      <p:cBhvr>
                                        <p:cTn id="75" dur="800" decel="100000" fill="hold"/>
                                        <p:tgtEl>
                                          <p:spTgt spid="37891">
                                            <p:txEl>
                                              <p:pRg st="6" end="6"/>
                                            </p:txEl>
                                          </p:spTgt>
                                        </p:tgtEl>
                                        <p:attrNameLst>
                                          <p:attrName>ppt_y</p:attrName>
                                        </p:attrNameLst>
                                      </p:cBhvr>
                                      <p:tavLst>
                                        <p:tav tm="0">
                                          <p:val>
                                            <p:strVal val="#ppt_y-0.4"/>
                                          </p:val>
                                        </p:tav>
                                        <p:tav tm="100000">
                                          <p:val>
                                            <p:strVal val="#ppt_y+0.1"/>
                                          </p:val>
                                        </p:tav>
                                      </p:tavLst>
                                    </p:anim>
                                    <p:anim calcmode="lin" valueType="num">
                                      <p:cBhvr>
                                        <p:cTn id="76" dur="200" accel="100000" fill="hold">
                                          <p:stCondLst>
                                            <p:cond delay="800"/>
                                          </p:stCondLst>
                                        </p:cTn>
                                        <p:tgtEl>
                                          <p:spTgt spid="37891">
                                            <p:txEl>
                                              <p:pRg st="6" end="6"/>
                                            </p:txEl>
                                          </p:spTgt>
                                        </p:tgtEl>
                                        <p:attrNameLst>
                                          <p:attrName>ppt_x</p:attrName>
                                        </p:attrNameLst>
                                      </p:cBhvr>
                                      <p:tavLst>
                                        <p:tav tm="0">
                                          <p:val>
                                            <p:strVal val="#ppt_x-0.05"/>
                                          </p:val>
                                        </p:tav>
                                        <p:tav tm="100000">
                                          <p:val>
                                            <p:strVal val="#ppt_x"/>
                                          </p:val>
                                        </p:tav>
                                      </p:tavLst>
                                    </p:anim>
                                    <p:anim calcmode="lin" valueType="num">
                                      <p:cBhvr>
                                        <p:cTn id="77" dur="200" accel="100000" fill="hold">
                                          <p:stCondLst>
                                            <p:cond delay="800"/>
                                          </p:stCondLst>
                                        </p:cTn>
                                        <p:tgtEl>
                                          <p:spTgt spid="37891">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30" presetClass="entr" presetSubtype="0" fill="hold" grpId="0" nodeType="clickEffect">
                                  <p:stCondLst>
                                    <p:cond delay="0"/>
                                  </p:stCondLst>
                                  <p:childTnLst>
                                    <p:set>
                                      <p:cBhvr>
                                        <p:cTn id="81" dur="1" fill="hold">
                                          <p:stCondLst>
                                            <p:cond delay="0"/>
                                          </p:stCondLst>
                                        </p:cTn>
                                        <p:tgtEl>
                                          <p:spTgt spid="37891">
                                            <p:txEl>
                                              <p:pRg st="7" end="7"/>
                                            </p:txEl>
                                          </p:spTgt>
                                        </p:tgtEl>
                                        <p:attrNameLst>
                                          <p:attrName>style.visibility</p:attrName>
                                        </p:attrNameLst>
                                      </p:cBhvr>
                                      <p:to>
                                        <p:strVal val="visible"/>
                                      </p:to>
                                    </p:set>
                                    <p:animEffect transition="in" filter="fade">
                                      <p:cBhvr>
                                        <p:cTn id="82" dur="800" decel="100000"/>
                                        <p:tgtEl>
                                          <p:spTgt spid="37891">
                                            <p:txEl>
                                              <p:pRg st="7" end="7"/>
                                            </p:txEl>
                                          </p:spTgt>
                                        </p:tgtEl>
                                      </p:cBhvr>
                                    </p:animEffect>
                                    <p:anim calcmode="lin" valueType="num">
                                      <p:cBhvr>
                                        <p:cTn id="83" dur="800" decel="100000" fill="hold"/>
                                        <p:tgtEl>
                                          <p:spTgt spid="37891">
                                            <p:txEl>
                                              <p:pRg st="7" end="7"/>
                                            </p:txEl>
                                          </p:spTgt>
                                        </p:tgtEl>
                                        <p:attrNameLst>
                                          <p:attrName>style.rotation</p:attrName>
                                        </p:attrNameLst>
                                      </p:cBhvr>
                                      <p:tavLst>
                                        <p:tav tm="0">
                                          <p:val>
                                            <p:fltVal val="-90"/>
                                          </p:val>
                                        </p:tav>
                                        <p:tav tm="100000">
                                          <p:val>
                                            <p:fltVal val="0"/>
                                          </p:val>
                                        </p:tav>
                                      </p:tavLst>
                                    </p:anim>
                                    <p:anim calcmode="lin" valueType="num">
                                      <p:cBhvr>
                                        <p:cTn id="84" dur="800" decel="100000" fill="hold"/>
                                        <p:tgtEl>
                                          <p:spTgt spid="37891">
                                            <p:txEl>
                                              <p:pRg st="7" end="7"/>
                                            </p:txEl>
                                          </p:spTgt>
                                        </p:tgtEl>
                                        <p:attrNameLst>
                                          <p:attrName>ppt_x</p:attrName>
                                        </p:attrNameLst>
                                      </p:cBhvr>
                                      <p:tavLst>
                                        <p:tav tm="0">
                                          <p:val>
                                            <p:strVal val="#ppt_x+0.4"/>
                                          </p:val>
                                        </p:tav>
                                        <p:tav tm="100000">
                                          <p:val>
                                            <p:strVal val="#ppt_x-0.05"/>
                                          </p:val>
                                        </p:tav>
                                      </p:tavLst>
                                    </p:anim>
                                    <p:anim calcmode="lin" valueType="num">
                                      <p:cBhvr>
                                        <p:cTn id="85" dur="800" decel="100000" fill="hold"/>
                                        <p:tgtEl>
                                          <p:spTgt spid="37891">
                                            <p:txEl>
                                              <p:pRg st="7" end="7"/>
                                            </p:txEl>
                                          </p:spTgt>
                                        </p:tgtEl>
                                        <p:attrNameLst>
                                          <p:attrName>ppt_y</p:attrName>
                                        </p:attrNameLst>
                                      </p:cBhvr>
                                      <p:tavLst>
                                        <p:tav tm="0">
                                          <p:val>
                                            <p:strVal val="#ppt_y-0.4"/>
                                          </p:val>
                                        </p:tav>
                                        <p:tav tm="100000">
                                          <p:val>
                                            <p:strVal val="#ppt_y+0.1"/>
                                          </p:val>
                                        </p:tav>
                                      </p:tavLst>
                                    </p:anim>
                                    <p:anim calcmode="lin" valueType="num">
                                      <p:cBhvr>
                                        <p:cTn id="86" dur="200" accel="100000" fill="hold">
                                          <p:stCondLst>
                                            <p:cond delay="800"/>
                                          </p:stCondLst>
                                        </p:cTn>
                                        <p:tgtEl>
                                          <p:spTgt spid="37891">
                                            <p:txEl>
                                              <p:pRg st="7" end="7"/>
                                            </p:txEl>
                                          </p:spTgt>
                                        </p:tgtEl>
                                        <p:attrNameLst>
                                          <p:attrName>ppt_x</p:attrName>
                                        </p:attrNameLst>
                                      </p:cBhvr>
                                      <p:tavLst>
                                        <p:tav tm="0">
                                          <p:val>
                                            <p:strVal val="#ppt_x-0.05"/>
                                          </p:val>
                                        </p:tav>
                                        <p:tav tm="100000">
                                          <p:val>
                                            <p:strVal val="#ppt_x"/>
                                          </p:val>
                                        </p:tav>
                                      </p:tavLst>
                                    </p:anim>
                                    <p:anim calcmode="lin" valueType="num">
                                      <p:cBhvr>
                                        <p:cTn id="87" dur="200" accel="100000" fill="hold">
                                          <p:stCondLst>
                                            <p:cond delay="800"/>
                                          </p:stCondLst>
                                        </p:cTn>
                                        <p:tgtEl>
                                          <p:spTgt spid="37891">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30" presetClass="entr" presetSubtype="0" fill="hold" grpId="0" nodeType="clickEffect">
                                  <p:stCondLst>
                                    <p:cond delay="0"/>
                                  </p:stCondLst>
                                  <p:childTnLst>
                                    <p:set>
                                      <p:cBhvr>
                                        <p:cTn id="91" dur="1" fill="hold">
                                          <p:stCondLst>
                                            <p:cond delay="0"/>
                                          </p:stCondLst>
                                        </p:cTn>
                                        <p:tgtEl>
                                          <p:spTgt spid="37891">
                                            <p:txEl>
                                              <p:pRg st="8" end="8"/>
                                            </p:txEl>
                                          </p:spTgt>
                                        </p:tgtEl>
                                        <p:attrNameLst>
                                          <p:attrName>style.visibility</p:attrName>
                                        </p:attrNameLst>
                                      </p:cBhvr>
                                      <p:to>
                                        <p:strVal val="visible"/>
                                      </p:to>
                                    </p:set>
                                    <p:animEffect transition="in" filter="fade">
                                      <p:cBhvr>
                                        <p:cTn id="92" dur="800" decel="100000"/>
                                        <p:tgtEl>
                                          <p:spTgt spid="37891">
                                            <p:txEl>
                                              <p:pRg st="8" end="8"/>
                                            </p:txEl>
                                          </p:spTgt>
                                        </p:tgtEl>
                                      </p:cBhvr>
                                    </p:animEffect>
                                    <p:anim calcmode="lin" valueType="num">
                                      <p:cBhvr>
                                        <p:cTn id="93" dur="800" decel="100000" fill="hold"/>
                                        <p:tgtEl>
                                          <p:spTgt spid="37891">
                                            <p:txEl>
                                              <p:pRg st="8" end="8"/>
                                            </p:txEl>
                                          </p:spTgt>
                                        </p:tgtEl>
                                        <p:attrNameLst>
                                          <p:attrName>style.rotation</p:attrName>
                                        </p:attrNameLst>
                                      </p:cBhvr>
                                      <p:tavLst>
                                        <p:tav tm="0">
                                          <p:val>
                                            <p:fltVal val="-90"/>
                                          </p:val>
                                        </p:tav>
                                        <p:tav tm="100000">
                                          <p:val>
                                            <p:fltVal val="0"/>
                                          </p:val>
                                        </p:tav>
                                      </p:tavLst>
                                    </p:anim>
                                    <p:anim calcmode="lin" valueType="num">
                                      <p:cBhvr>
                                        <p:cTn id="94" dur="800" decel="100000" fill="hold"/>
                                        <p:tgtEl>
                                          <p:spTgt spid="37891">
                                            <p:txEl>
                                              <p:pRg st="8" end="8"/>
                                            </p:txEl>
                                          </p:spTgt>
                                        </p:tgtEl>
                                        <p:attrNameLst>
                                          <p:attrName>ppt_x</p:attrName>
                                        </p:attrNameLst>
                                      </p:cBhvr>
                                      <p:tavLst>
                                        <p:tav tm="0">
                                          <p:val>
                                            <p:strVal val="#ppt_x+0.4"/>
                                          </p:val>
                                        </p:tav>
                                        <p:tav tm="100000">
                                          <p:val>
                                            <p:strVal val="#ppt_x-0.05"/>
                                          </p:val>
                                        </p:tav>
                                      </p:tavLst>
                                    </p:anim>
                                    <p:anim calcmode="lin" valueType="num">
                                      <p:cBhvr>
                                        <p:cTn id="95" dur="800" decel="100000" fill="hold"/>
                                        <p:tgtEl>
                                          <p:spTgt spid="37891">
                                            <p:txEl>
                                              <p:pRg st="8" end="8"/>
                                            </p:txEl>
                                          </p:spTgt>
                                        </p:tgtEl>
                                        <p:attrNameLst>
                                          <p:attrName>ppt_y</p:attrName>
                                        </p:attrNameLst>
                                      </p:cBhvr>
                                      <p:tavLst>
                                        <p:tav tm="0">
                                          <p:val>
                                            <p:strVal val="#ppt_y-0.4"/>
                                          </p:val>
                                        </p:tav>
                                        <p:tav tm="100000">
                                          <p:val>
                                            <p:strVal val="#ppt_y+0.1"/>
                                          </p:val>
                                        </p:tav>
                                      </p:tavLst>
                                    </p:anim>
                                    <p:anim calcmode="lin" valueType="num">
                                      <p:cBhvr>
                                        <p:cTn id="96" dur="200" accel="100000" fill="hold">
                                          <p:stCondLst>
                                            <p:cond delay="800"/>
                                          </p:stCondLst>
                                        </p:cTn>
                                        <p:tgtEl>
                                          <p:spTgt spid="37891">
                                            <p:txEl>
                                              <p:pRg st="8" end="8"/>
                                            </p:txEl>
                                          </p:spTgt>
                                        </p:tgtEl>
                                        <p:attrNameLst>
                                          <p:attrName>ppt_x</p:attrName>
                                        </p:attrNameLst>
                                      </p:cBhvr>
                                      <p:tavLst>
                                        <p:tav tm="0">
                                          <p:val>
                                            <p:strVal val="#ppt_x-0.05"/>
                                          </p:val>
                                        </p:tav>
                                        <p:tav tm="100000">
                                          <p:val>
                                            <p:strVal val="#ppt_x"/>
                                          </p:val>
                                        </p:tav>
                                      </p:tavLst>
                                    </p:anim>
                                    <p:anim calcmode="lin" valueType="num">
                                      <p:cBhvr>
                                        <p:cTn id="97" dur="200" accel="100000" fill="hold">
                                          <p:stCondLst>
                                            <p:cond delay="800"/>
                                          </p:stCondLst>
                                        </p:cTn>
                                        <p:tgtEl>
                                          <p:spTgt spid="37891">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30" presetClass="entr" presetSubtype="0" fill="hold" grpId="0" nodeType="clickEffect">
                                  <p:stCondLst>
                                    <p:cond delay="0"/>
                                  </p:stCondLst>
                                  <p:childTnLst>
                                    <p:set>
                                      <p:cBhvr>
                                        <p:cTn id="101" dur="1" fill="hold">
                                          <p:stCondLst>
                                            <p:cond delay="0"/>
                                          </p:stCondLst>
                                        </p:cTn>
                                        <p:tgtEl>
                                          <p:spTgt spid="37891">
                                            <p:txEl>
                                              <p:pRg st="9" end="9"/>
                                            </p:txEl>
                                          </p:spTgt>
                                        </p:tgtEl>
                                        <p:attrNameLst>
                                          <p:attrName>style.visibility</p:attrName>
                                        </p:attrNameLst>
                                      </p:cBhvr>
                                      <p:to>
                                        <p:strVal val="visible"/>
                                      </p:to>
                                    </p:set>
                                    <p:animEffect transition="in" filter="fade">
                                      <p:cBhvr>
                                        <p:cTn id="102" dur="800" decel="100000"/>
                                        <p:tgtEl>
                                          <p:spTgt spid="37891">
                                            <p:txEl>
                                              <p:pRg st="9" end="9"/>
                                            </p:txEl>
                                          </p:spTgt>
                                        </p:tgtEl>
                                      </p:cBhvr>
                                    </p:animEffect>
                                    <p:anim calcmode="lin" valueType="num">
                                      <p:cBhvr>
                                        <p:cTn id="103" dur="800" decel="100000" fill="hold"/>
                                        <p:tgtEl>
                                          <p:spTgt spid="37891">
                                            <p:txEl>
                                              <p:pRg st="9" end="9"/>
                                            </p:txEl>
                                          </p:spTgt>
                                        </p:tgtEl>
                                        <p:attrNameLst>
                                          <p:attrName>style.rotation</p:attrName>
                                        </p:attrNameLst>
                                      </p:cBhvr>
                                      <p:tavLst>
                                        <p:tav tm="0">
                                          <p:val>
                                            <p:fltVal val="-90"/>
                                          </p:val>
                                        </p:tav>
                                        <p:tav tm="100000">
                                          <p:val>
                                            <p:fltVal val="0"/>
                                          </p:val>
                                        </p:tav>
                                      </p:tavLst>
                                    </p:anim>
                                    <p:anim calcmode="lin" valueType="num">
                                      <p:cBhvr>
                                        <p:cTn id="104" dur="800" decel="100000" fill="hold"/>
                                        <p:tgtEl>
                                          <p:spTgt spid="37891">
                                            <p:txEl>
                                              <p:pRg st="9" end="9"/>
                                            </p:txEl>
                                          </p:spTgt>
                                        </p:tgtEl>
                                        <p:attrNameLst>
                                          <p:attrName>ppt_x</p:attrName>
                                        </p:attrNameLst>
                                      </p:cBhvr>
                                      <p:tavLst>
                                        <p:tav tm="0">
                                          <p:val>
                                            <p:strVal val="#ppt_x+0.4"/>
                                          </p:val>
                                        </p:tav>
                                        <p:tav tm="100000">
                                          <p:val>
                                            <p:strVal val="#ppt_x-0.05"/>
                                          </p:val>
                                        </p:tav>
                                      </p:tavLst>
                                    </p:anim>
                                    <p:anim calcmode="lin" valueType="num">
                                      <p:cBhvr>
                                        <p:cTn id="105" dur="800" decel="100000" fill="hold"/>
                                        <p:tgtEl>
                                          <p:spTgt spid="37891">
                                            <p:txEl>
                                              <p:pRg st="9" end="9"/>
                                            </p:txEl>
                                          </p:spTgt>
                                        </p:tgtEl>
                                        <p:attrNameLst>
                                          <p:attrName>ppt_y</p:attrName>
                                        </p:attrNameLst>
                                      </p:cBhvr>
                                      <p:tavLst>
                                        <p:tav tm="0">
                                          <p:val>
                                            <p:strVal val="#ppt_y-0.4"/>
                                          </p:val>
                                        </p:tav>
                                        <p:tav tm="100000">
                                          <p:val>
                                            <p:strVal val="#ppt_y+0.1"/>
                                          </p:val>
                                        </p:tav>
                                      </p:tavLst>
                                    </p:anim>
                                    <p:anim calcmode="lin" valueType="num">
                                      <p:cBhvr>
                                        <p:cTn id="106" dur="200" accel="100000" fill="hold">
                                          <p:stCondLst>
                                            <p:cond delay="800"/>
                                          </p:stCondLst>
                                        </p:cTn>
                                        <p:tgtEl>
                                          <p:spTgt spid="37891">
                                            <p:txEl>
                                              <p:pRg st="9" end="9"/>
                                            </p:txEl>
                                          </p:spTgt>
                                        </p:tgtEl>
                                        <p:attrNameLst>
                                          <p:attrName>ppt_x</p:attrName>
                                        </p:attrNameLst>
                                      </p:cBhvr>
                                      <p:tavLst>
                                        <p:tav tm="0">
                                          <p:val>
                                            <p:strVal val="#ppt_x-0.05"/>
                                          </p:val>
                                        </p:tav>
                                        <p:tav tm="100000">
                                          <p:val>
                                            <p:strVal val="#ppt_x"/>
                                          </p:val>
                                        </p:tav>
                                      </p:tavLst>
                                    </p:anim>
                                    <p:anim calcmode="lin" valueType="num">
                                      <p:cBhvr>
                                        <p:cTn id="107" dur="200" accel="100000" fill="hold">
                                          <p:stCondLst>
                                            <p:cond delay="800"/>
                                          </p:stCondLst>
                                        </p:cTn>
                                        <p:tgtEl>
                                          <p:spTgt spid="37891">
                                            <p:txEl>
                                              <p:pRg st="9" end="9"/>
                                            </p:txEl>
                                          </p:spTgt>
                                        </p:tgtEl>
                                        <p:attrNameLst>
                                          <p:attrName>ppt_y</p:attrName>
                                        </p:attrNameLst>
                                      </p:cBhvr>
                                      <p:tavLst>
                                        <p:tav tm="0">
                                          <p:val>
                                            <p:strVal val="#ppt_y+0.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30" presetClass="entr" presetSubtype="0" fill="hold" grpId="0" nodeType="clickEffect">
                                  <p:stCondLst>
                                    <p:cond delay="0"/>
                                  </p:stCondLst>
                                  <p:childTnLst>
                                    <p:set>
                                      <p:cBhvr>
                                        <p:cTn id="111" dur="1" fill="hold">
                                          <p:stCondLst>
                                            <p:cond delay="0"/>
                                          </p:stCondLst>
                                        </p:cTn>
                                        <p:tgtEl>
                                          <p:spTgt spid="37891">
                                            <p:txEl>
                                              <p:pRg st="10" end="10"/>
                                            </p:txEl>
                                          </p:spTgt>
                                        </p:tgtEl>
                                        <p:attrNameLst>
                                          <p:attrName>style.visibility</p:attrName>
                                        </p:attrNameLst>
                                      </p:cBhvr>
                                      <p:to>
                                        <p:strVal val="visible"/>
                                      </p:to>
                                    </p:set>
                                    <p:animEffect transition="in" filter="fade">
                                      <p:cBhvr>
                                        <p:cTn id="112" dur="800" decel="100000"/>
                                        <p:tgtEl>
                                          <p:spTgt spid="37891">
                                            <p:txEl>
                                              <p:pRg st="10" end="10"/>
                                            </p:txEl>
                                          </p:spTgt>
                                        </p:tgtEl>
                                      </p:cBhvr>
                                    </p:animEffect>
                                    <p:anim calcmode="lin" valueType="num">
                                      <p:cBhvr>
                                        <p:cTn id="113" dur="800" decel="100000" fill="hold"/>
                                        <p:tgtEl>
                                          <p:spTgt spid="37891">
                                            <p:txEl>
                                              <p:pRg st="10" end="10"/>
                                            </p:txEl>
                                          </p:spTgt>
                                        </p:tgtEl>
                                        <p:attrNameLst>
                                          <p:attrName>style.rotation</p:attrName>
                                        </p:attrNameLst>
                                      </p:cBhvr>
                                      <p:tavLst>
                                        <p:tav tm="0">
                                          <p:val>
                                            <p:fltVal val="-90"/>
                                          </p:val>
                                        </p:tav>
                                        <p:tav tm="100000">
                                          <p:val>
                                            <p:fltVal val="0"/>
                                          </p:val>
                                        </p:tav>
                                      </p:tavLst>
                                    </p:anim>
                                    <p:anim calcmode="lin" valueType="num">
                                      <p:cBhvr>
                                        <p:cTn id="114" dur="800" decel="100000" fill="hold"/>
                                        <p:tgtEl>
                                          <p:spTgt spid="37891">
                                            <p:txEl>
                                              <p:pRg st="10" end="10"/>
                                            </p:txEl>
                                          </p:spTgt>
                                        </p:tgtEl>
                                        <p:attrNameLst>
                                          <p:attrName>ppt_x</p:attrName>
                                        </p:attrNameLst>
                                      </p:cBhvr>
                                      <p:tavLst>
                                        <p:tav tm="0">
                                          <p:val>
                                            <p:strVal val="#ppt_x+0.4"/>
                                          </p:val>
                                        </p:tav>
                                        <p:tav tm="100000">
                                          <p:val>
                                            <p:strVal val="#ppt_x-0.05"/>
                                          </p:val>
                                        </p:tav>
                                      </p:tavLst>
                                    </p:anim>
                                    <p:anim calcmode="lin" valueType="num">
                                      <p:cBhvr>
                                        <p:cTn id="115" dur="800" decel="100000" fill="hold"/>
                                        <p:tgtEl>
                                          <p:spTgt spid="37891">
                                            <p:txEl>
                                              <p:pRg st="10" end="10"/>
                                            </p:txEl>
                                          </p:spTgt>
                                        </p:tgtEl>
                                        <p:attrNameLst>
                                          <p:attrName>ppt_y</p:attrName>
                                        </p:attrNameLst>
                                      </p:cBhvr>
                                      <p:tavLst>
                                        <p:tav tm="0">
                                          <p:val>
                                            <p:strVal val="#ppt_y-0.4"/>
                                          </p:val>
                                        </p:tav>
                                        <p:tav tm="100000">
                                          <p:val>
                                            <p:strVal val="#ppt_y+0.1"/>
                                          </p:val>
                                        </p:tav>
                                      </p:tavLst>
                                    </p:anim>
                                    <p:anim calcmode="lin" valueType="num">
                                      <p:cBhvr>
                                        <p:cTn id="116" dur="200" accel="100000" fill="hold">
                                          <p:stCondLst>
                                            <p:cond delay="800"/>
                                          </p:stCondLst>
                                        </p:cTn>
                                        <p:tgtEl>
                                          <p:spTgt spid="37891">
                                            <p:txEl>
                                              <p:pRg st="10" end="10"/>
                                            </p:txEl>
                                          </p:spTgt>
                                        </p:tgtEl>
                                        <p:attrNameLst>
                                          <p:attrName>ppt_x</p:attrName>
                                        </p:attrNameLst>
                                      </p:cBhvr>
                                      <p:tavLst>
                                        <p:tav tm="0">
                                          <p:val>
                                            <p:strVal val="#ppt_x-0.05"/>
                                          </p:val>
                                        </p:tav>
                                        <p:tav tm="100000">
                                          <p:val>
                                            <p:strVal val="#ppt_x"/>
                                          </p:val>
                                        </p:tav>
                                      </p:tavLst>
                                    </p:anim>
                                    <p:anim calcmode="lin" valueType="num">
                                      <p:cBhvr>
                                        <p:cTn id="117" dur="200" accel="100000" fill="hold">
                                          <p:stCondLst>
                                            <p:cond delay="800"/>
                                          </p:stCondLst>
                                        </p:cTn>
                                        <p:tgtEl>
                                          <p:spTgt spid="37891">
                                            <p:txEl>
                                              <p:pRg st="10" end="1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789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pPr marL="484632" indent="0" algn="ctr" eaLnBrk="1" fontAlgn="auto" hangingPunct="1">
              <a:spcAft>
                <a:spcPts val="0"/>
              </a:spcAft>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rPr>
              <a:t>Manganese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60000" endA="900" endPos="60000" dist="29997" dir="5400000" sy="-100000" algn="bl" rotWithShape="0"/>
              </a:effectLst>
            </a:endParaRPr>
          </a:p>
        </p:txBody>
      </p:sp>
      <p:sp>
        <p:nvSpPr>
          <p:cNvPr id="3" name="Content Placeholder 2"/>
          <p:cNvSpPr>
            <a:spLocks noGrp="1"/>
          </p:cNvSpPr>
          <p:nvPr>
            <p:ph idx="1"/>
          </p:nvPr>
        </p:nvSpPr>
        <p:spPr>
          <a:xfrm>
            <a:off x="304800" y="1981200"/>
            <a:ext cx="8458200" cy="4343400"/>
          </a:xfrm>
        </p:spPr>
        <p:txBody>
          <a:bodyPr>
            <a:normAutofit lnSpcReduction="10000"/>
          </a:bodyPr>
          <a:lstStyle/>
          <a:p>
            <a:pPr marL="448056" indent="-384048" algn="just" eaLnBrk="1" fontAlgn="auto" hangingPunct="1">
              <a:spcAft>
                <a:spcPts val="0"/>
              </a:spcAft>
              <a:buFont typeface="Wingdings 2"/>
              <a:buChar char=""/>
              <a:defRPr/>
            </a:pPr>
            <a:r>
              <a:rPr lang="en-US" sz="3200" dirty="0" smtClean="0">
                <a:solidFill>
                  <a:schemeClr val="tx1">
                    <a:lumMod val="95000"/>
                    <a:lumOff val="5000"/>
                  </a:schemeClr>
                </a:solidFill>
              </a:rPr>
              <a:t>Manganese is a chemical element, designated by the symbol </a:t>
            </a:r>
            <a:r>
              <a:rPr lang="en-US" sz="3200" b="1" dirty="0" smtClean="0">
                <a:solidFill>
                  <a:schemeClr val="tx1">
                    <a:lumMod val="95000"/>
                    <a:lumOff val="5000"/>
                  </a:schemeClr>
                </a:solidFill>
              </a:rPr>
              <a:t>Mn</a:t>
            </a:r>
            <a:r>
              <a:rPr lang="en-US" sz="3200" dirty="0" smtClean="0">
                <a:solidFill>
                  <a:schemeClr val="tx1">
                    <a:lumMod val="95000"/>
                    <a:lumOff val="5000"/>
                  </a:schemeClr>
                </a:solidFill>
              </a:rPr>
              <a:t>. It has the atomic number 25. It is found as a free element in nature (often in combination with iron), and in many minerals. As a free element, manganese is a metal with important industrial metal alloy uses, particularly in stainless steels</a:t>
            </a:r>
            <a:r>
              <a:rPr lang="en-US" dirty="0" smtClean="0">
                <a:solidFill>
                  <a:schemeClr val="tx1">
                    <a:lumMod val="95000"/>
                    <a:lumOff val="5000"/>
                  </a:schemeClr>
                </a:solidFill>
              </a:rPr>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Grp="1" noChangeAspect="1" noChangeArrowheads="1"/>
          </p:cNvPicPr>
          <p:nvPr>
            <p:ph idx="1"/>
          </p:nvPr>
        </p:nvPicPr>
        <p:blipFill>
          <a:blip r:embed="rId2"/>
          <a:srcRect/>
          <a:stretch>
            <a:fillRect/>
          </a:stretch>
        </p:blipFill>
        <p:spPr bwMode="auto">
          <a:xfrm>
            <a:off x="533400" y="381000"/>
            <a:ext cx="3505200" cy="2362200"/>
          </a:xfrm>
          <a:prstGeom prst="rect">
            <a:avLst/>
          </a:prstGeom>
          <a:noFill/>
          <a:ln w="9525">
            <a:noFill/>
            <a:miter lim="800000"/>
            <a:headEnd/>
            <a:tailEnd/>
          </a:ln>
          <a:effectLst/>
        </p:spPr>
      </p:pic>
      <p:pic>
        <p:nvPicPr>
          <p:cNvPr id="51203" name="Picture 3"/>
          <p:cNvPicPr>
            <a:picLocks noChangeAspect="1" noChangeArrowheads="1"/>
          </p:cNvPicPr>
          <p:nvPr/>
        </p:nvPicPr>
        <p:blipFill>
          <a:blip r:embed="rId3"/>
          <a:srcRect/>
          <a:stretch>
            <a:fillRect/>
          </a:stretch>
        </p:blipFill>
        <p:spPr bwMode="auto">
          <a:xfrm>
            <a:off x="5181600" y="381000"/>
            <a:ext cx="3429000" cy="2362200"/>
          </a:xfrm>
          <a:prstGeom prst="rect">
            <a:avLst/>
          </a:prstGeom>
          <a:noFill/>
          <a:ln w="9525">
            <a:noFill/>
            <a:miter lim="800000"/>
            <a:headEnd/>
            <a:tailEnd/>
          </a:ln>
          <a:effectLst/>
        </p:spPr>
      </p:pic>
      <p:pic>
        <p:nvPicPr>
          <p:cNvPr id="51204" name="Picture 4"/>
          <p:cNvPicPr>
            <a:picLocks noChangeAspect="1" noChangeArrowheads="1"/>
          </p:cNvPicPr>
          <p:nvPr/>
        </p:nvPicPr>
        <p:blipFill>
          <a:blip r:embed="rId4" cstate="print"/>
          <a:srcRect/>
          <a:stretch>
            <a:fillRect/>
          </a:stretch>
        </p:blipFill>
        <p:spPr bwMode="auto">
          <a:xfrm>
            <a:off x="5257800" y="3352800"/>
            <a:ext cx="3429000" cy="3048000"/>
          </a:xfrm>
          <a:prstGeom prst="rect">
            <a:avLst/>
          </a:prstGeom>
          <a:noFill/>
          <a:ln w="9525">
            <a:noFill/>
            <a:miter lim="800000"/>
            <a:headEnd/>
            <a:tailEnd/>
          </a:ln>
          <a:effectLst/>
        </p:spPr>
      </p:pic>
      <p:pic>
        <p:nvPicPr>
          <p:cNvPr id="51206" name="Picture 6"/>
          <p:cNvPicPr>
            <a:picLocks noChangeAspect="1" noChangeArrowheads="1"/>
          </p:cNvPicPr>
          <p:nvPr/>
        </p:nvPicPr>
        <p:blipFill>
          <a:blip r:embed="rId5"/>
          <a:srcRect/>
          <a:stretch>
            <a:fillRect/>
          </a:stretch>
        </p:blipFill>
        <p:spPr bwMode="auto">
          <a:xfrm>
            <a:off x="533400" y="3352800"/>
            <a:ext cx="3556000" cy="3124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1202"/>
                                        </p:tgtEl>
                                        <p:attrNameLst>
                                          <p:attrName>style.visibility</p:attrName>
                                        </p:attrNameLst>
                                      </p:cBhvr>
                                      <p:to>
                                        <p:strVal val="visible"/>
                                      </p:to>
                                    </p:set>
                                    <p:anim calcmode="lin" valueType="num">
                                      <p:cBhvr>
                                        <p:cTn id="7" dur="500" fill="hold"/>
                                        <p:tgtEl>
                                          <p:spTgt spid="51202"/>
                                        </p:tgtEl>
                                        <p:attrNameLst>
                                          <p:attrName>ppt_w</p:attrName>
                                        </p:attrNameLst>
                                      </p:cBhvr>
                                      <p:tavLst>
                                        <p:tav tm="0">
                                          <p:val>
                                            <p:fltVal val="0"/>
                                          </p:val>
                                        </p:tav>
                                        <p:tav tm="100000">
                                          <p:val>
                                            <p:strVal val="#ppt_w"/>
                                          </p:val>
                                        </p:tav>
                                      </p:tavLst>
                                    </p:anim>
                                    <p:anim calcmode="lin" valueType="num">
                                      <p:cBhvr>
                                        <p:cTn id="8" dur="500" fill="hold"/>
                                        <p:tgtEl>
                                          <p:spTgt spid="51202"/>
                                        </p:tgtEl>
                                        <p:attrNameLst>
                                          <p:attrName>ppt_h</p:attrName>
                                        </p:attrNameLst>
                                      </p:cBhvr>
                                      <p:tavLst>
                                        <p:tav tm="0">
                                          <p:val>
                                            <p:fltVal val="0"/>
                                          </p:val>
                                        </p:tav>
                                        <p:tav tm="100000">
                                          <p:val>
                                            <p:strVal val="#ppt_h"/>
                                          </p:val>
                                        </p:tav>
                                      </p:tavLst>
                                    </p:anim>
                                    <p:animEffect transition="in" filter="fade">
                                      <p:cBhvr>
                                        <p:cTn id="9" dur="500"/>
                                        <p:tgtEl>
                                          <p:spTgt spid="5120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51203"/>
                                        </p:tgtEl>
                                        <p:attrNameLst>
                                          <p:attrName>style.visibility</p:attrName>
                                        </p:attrNameLst>
                                      </p:cBhvr>
                                      <p:to>
                                        <p:strVal val="visible"/>
                                      </p:to>
                                    </p:set>
                                    <p:anim calcmode="lin" valueType="num">
                                      <p:cBhvr>
                                        <p:cTn id="14" dur="500" fill="hold"/>
                                        <p:tgtEl>
                                          <p:spTgt spid="51203"/>
                                        </p:tgtEl>
                                        <p:attrNameLst>
                                          <p:attrName>ppt_w</p:attrName>
                                        </p:attrNameLst>
                                      </p:cBhvr>
                                      <p:tavLst>
                                        <p:tav tm="0">
                                          <p:val>
                                            <p:fltVal val="0"/>
                                          </p:val>
                                        </p:tav>
                                        <p:tav tm="100000">
                                          <p:val>
                                            <p:strVal val="#ppt_w"/>
                                          </p:val>
                                        </p:tav>
                                      </p:tavLst>
                                    </p:anim>
                                    <p:anim calcmode="lin" valueType="num">
                                      <p:cBhvr>
                                        <p:cTn id="15" dur="500" fill="hold"/>
                                        <p:tgtEl>
                                          <p:spTgt spid="51203"/>
                                        </p:tgtEl>
                                        <p:attrNameLst>
                                          <p:attrName>ppt_h</p:attrName>
                                        </p:attrNameLst>
                                      </p:cBhvr>
                                      <p:tavLst>
                                        <p:tav tm="0">
                                          <p:val>
                                            <p:fltVal val="0"/>
                                          </p:val>
                                        </p:tav>
                                        <p:tav tm="100000">
                                          <p:val>
                                            <p:strVal val="#ppt_h"/>
                                          </p:val>
                                        </p:tav>
                                      </p:tavLst>
                                    </p:anim>
                                    <p:animEffect transition="in" filter="fade">
                                      <p:cBhvr>
                                        <p:cTn id="16" dur="500"/>
                                        <p:tgtEl>
                                          <p:spTgt spid="5120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51206"/>
                                        </p:tgtEl>
                                        <p:attrNameLst>
                                          <p:attrName>style.visibility</p:attrName>
                                        </p:attrNameLst>
                                      </p:cBhvr>
                                      <p:to>
                                        <p:strVal val="visible"/>
                                      </p:to>
                                    </p:set>
                                    <p:anim calcmode="lin" valueType="num">
                                      <p:cBhvr>
                                        <p:cTn id="21" dur="500" fill="hold"/>
                                        <p:tgtEl>
                                          <p:spTgt spid="51206"/>
                                        </p:tgtEl>
                                        <p:attrNameLst>
                                          <p:attrName>ppt_w</p:attrName>
                                        </p:attrNameLst>
                                      </p:cBhvr>
                                      <p:tavLst>
                                        <p:tav tm="0">
                                          <p:val>
                                            <p:fltVal val="0"/>
                                          </p:val>
                                        </p:tav>
                                        <p:tav tm="100000">
                                          <p:val>
                                            <p:strVal val="#ppt_w"/>
                                          </p:val>
                                        </p:tav>
                                      </p:tavLst>
                                    </p:anim>
                                    <p:anim calcmode="lin" valueType="num">
                                      <p:cBhvr>
                                        <p:cTn id="22" dur="500" fill="hold"/>
                                        <p:tgtEl>
                                          <p:spTgt spid="51206"/>
                                        </p:tgtEl>
                                        <p:attrNameLst>
                                          <p:attrName>ppt_h</p:attrName>
                                        </p:attrNameLst>
                                      </p:cBhvr>
                                      <p:tavLst>
                                        <p:tav tm="0">
                                          <p:val>
                                            <p:fltVal val="0"/>
                                          </p:val>
                                        </p:tav>
                                        <p:tav tm="100000">
                                          <p:val>
                                            <p:strVal val="#ppt_h"/>
                                          </p:val>
                                        </p:tav>
                                      </p:tavLst>
                                    </p:anim>
                                    <p:animEffect transition="in" filter="fade">
                                      <p:cBhvr>
                                        <p:cTn id="23" dur="500"/>
                                        <p:tgtEl>
                                          <p:spTgt spid="5120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51204"/>
                                        </p:tgtEl>
                                        <p:attrNameLst>
                                          <p:attrName>style.visibility</p:attrName>
                                        </p:attrNameLst>
                                      </p:cBhvr>
                                      <p:to>
                                        <p:strVal val="visible"/>
                                      </p:to>
                                    </p:set>
                                    <p:anim calcmode="lin" valueType="num">
                                      <p:cBhvr>
                                        <p:cTn id="28" dur="500" fill="hold"/>
                                        <p:tgtEl>
                                          <p:spTgt spid="51204"/>
                                        </p:tgtEl>
                                        <p:attrNameLst>
                                          <p:attrName>ppt_w</p:attrName>
                                        </p:attrNameLst>
                                      </p:cBhvr>
                                      <p:tavLst>
                                        <p:tav tm="0">
                                          <p:val>
                                            <p:fltVal val="0"/>
                                          </p:val>
                                        </p:tav>
                                        <p:tav tm="100000">
                                          <p:val>
                                            <p:strVal val="#ppt_w"/>
                                          </p:val>
                                        </p:tav>
                                      </p:tavLst>
                                    </p:anim>
                                    <p:anim calcmode="lin" valueType="num">
                                      <p:cBhvr>
                                        <p:cTn id="29" dur="500" fill="hold"/>
                                        <p:tgtEl>
                                          <p:spTgt spid="51204"/>
                                        </p:tgtEl>
                                        <p:attrNameLst>
                                          <p:attrName>ppt_h</p:attrName>
                                        </p:attrNameLst>
                                      </p:cBhvr>
                                      <p:tavLst>
                                        <p:tav tm="0">
                                          <p:val>
                                            <p:fltVal val="0"/>
                                          </p:val>
                                        </p:tav>
                                        <p:tav tm="100000">
                                          <p:val>
                                            <p:strVal val="#ppt_h"/>
                                          </p:val>
                                        </p:tav>
                                      </p:tavLst>
                                    </p:anim>
                                    <p:animEffect transition="in" filter="fade">
                                      <p:cBhvr>
                                        <p:cTn id="30" dur="500"/>
                                        <p:tgtEl>
                                          <p:spTgt spid="51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pPr algn="ctr" eaLnBrk="1" hangingPunct="1">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Cost of Manganese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12291" name="Content Placeholder 2"/>
          <p:cNvSpPr>
            <a:spLocks noGrp="1"/>
          </p:cNvSpPr>
          <p:nvPr>
            <p:ph idx="1"/>
          </p:nvPr>
        </p:nvSpPr>
        <p:spPr>
          <a:xfrm>
            <a:off x="0" y="1295400"/>
            <a:ext cx="8839200" cy="4495800"/>
          </a:xfrm>
        </p:spPr>
        <p:txBody>
          <a:bodyPr/>
          <a:lstStyle/>
          <a:p>
            <a:pPr algn="just" eaLnBrk="1" hangingPunct="1"/>
            <a:r>
              <a:rPr lang="en-US" dirty="0" smtClean="0"/>
              <a:t>Australia is the third largest producer of manganese ore in the world, producing 2.55 Mt in 2003, 12% of global production. In 2003, Australian exports of manganese ore totaled 2.14 Mt valued at A$312 million. Its operations have a production capacity of 2.5 Mt a year account for approximately 15 % of the world's high grade manganese ore production.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291">
                                            <p:txEl>
                                              <p:pRg st="0" end="0"/>
                                            </p:txEl>
                                          </p:spTgt>
                                        </p:tgtEl>
                                        <p:attrNameLst>
                                          <p:attrName>style.visibility</p:attrName>
                                        </p:attrNameLst>
                                      </p:cBhvr>
                                      <p:to>
                                        <p:strVal val="visible"/>
                                      </p:to>
                                    </p:set>
                                    <p:animEffect transition="in" filter="checkerboard(across)">
                                      <p:cBhvr>
                                        <p:cTn id="12" dur="500"/>
                                        <p:tgtEl>
                                          <p:spTgt spid="122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29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pPr algn="ctr" eaLnBrk="1" hangingPunct="1">
              <a:defRPr/>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rPr>
              <a:t>Market Value</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01600">
                  <a:schemeClr val="accent4">
                    <a:lumMod val="60000"/>
                    <a:lumOff val="40000"/>
                    <a:alpha val="60000"/>
                  </a:schemeClr>
                </a:glow>
                <a:outerShdw blurRad="41275" dist="12700" dir="12000000" algn="tl" rotWithShape="0">
                  <a:srgbClr val="000000">
                    <a:alpha val="40000"/>
                  </a:srgbClr>
                </a:outerShdw>
                <a:reflection blurRad="6350" stA="50000" endA="300" endPos="50000" dist="29997" dir="5400000" sy="-100000" algn="bl" rotWithShape="0"/>
              </a:effectLst>
            </a:endParaRPr>
          </a:p>
        </p:txBody>
      </p:sp>
      <p:sp>
        <p:nvSpPr>
          <p:cNvPr id="13315" name="Content Placeholder 2"/>
          <p:cNvSpPr>
            <a:spLocks noGrp="1"/>
          </p:cNvSpPr>
          <p:nvPr>
            <p:ph idx="1"/>
          </p:nvPr>
        </p:nvSpPr>
        <p:spPr>
          <a:xfrm>
            <a:off x="0" y="1143000"/>
            <a:ext cx="8763000" cy="4191000"/>
          </a:xfrm>
        </p:spPr>
        <p:txBody>
          <a:bodyPr>
            <a:normAutofit fontScale="92500" lnSpcReduction="10000"/>
          </a:bodyPr>
          <a:lstStyle/>
          <a:p>
            <a:pPr algn="just" eaLnBrk="1" hangingPunct="1"/>
            <a:r>
              <a:rPr lang="en-US" sz="3100" dirty="0" smtClean="0"/>
              <a:t>China imported 1.145 million tons of manganese ore during the first five months of this year, up 35.2 percent year on year, and the upward trend is likely to continue for the near future, latest Customs figures show. Customs experts said the manganese ore was worth 78.28 million US dollars, an increase</a:t>
            </a:r>
          </a:p>
          <a:p>
            <a:pPr eaLnBrk="1" hangingPunct="1">
              <a:buNone/>
            </a:pPr>
            <a:r>
              <a:rPr lang="en-US" sz="3100" dirty="0" smtClean="0"/>
              <a:t>    of 32.6 percent.</a:t>
            </a:r>
            <a:r>
              <a:rPr lang="en-US" dirty="0" smtClean="0"/>
              <a:t/>
            </a:r>
            <a:br>
              <a:rPr lang="en-US" dirty="0" smtClean="0"/>
            </a:br>
            <a:r>
              <a:rPr lang="en-US" dirty="0" smtClean="0"/>
              <a:t/>
            </a:r>
            <a:br>
              <a:rPr lang="en-US" dirty="0" smtClean="0"/>
            </a:b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315">
                                            <p:txEl>
                                              <p:pRg st="0" end="0"/>
                                            </p:txEl>
                                          </p:spTgt>
                                        </p:tgtEl>
                                        <p:attrNameLst>
                                          <p:attrName>style.visibility</p:attrName>
                                        </p:attrNameLst>
                                      </p:cBhvr>
                                      <p:to>
                                        <p:strVal val="visible"/>
                                      </p:to>
                                    </p:set>
                                    <p:animEffect transition="in" filter="dissolve">
                                      <p:cBhvr>
                                        <p:cTn id="12" dur="500"/>
                                        <p:tgtEl>
                                          <p:spTgt spid="133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315">
                                            <p:txEl>
                                              <p:pRg st="1" end="1"/>
                                            </p:txEl>
                                          </p:spTgt>
                                        </p:tgtEl>
                                        <p:attrNameLst>
                                          <p:attrName>style.visibility</p:attrName>
                                        </p:attrNameLst>
                                      </p:cBhvr>
                                      <p:to>
                                        <p:strVal val="visible"/>
                                      </p:to>
                                    </p:set>
                                    <p:animEffect transition="in" filter="dissolve">
                                      <p:cBhvr>
                                        <p:cTn id="17" dur="500"/>
                                        <p:tgtEl>
                                          <p:spTgt spid="133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31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3000"/>
            <a:ext cx="8763000" cy="4267200"/>
          </a:xfrm>
        </p:spPr>
        <p:txBody>
          <a:bodyPr/>
          <a:lstStyle/>
          <a:p>
            <a:pPr algn="just"/>
            <a:r>
              <a:rPr lang="en-US" sz="2800" dirty="0" smtClean="0"/>
              <a:t>China's manganese imports have been growing fast in the past several years due to rising demand from the iron and steel sector.</a:t>
            </a:r>
          </a:p>
          <a:p>
            <a:pPr algn="just">
              <a:buNone/>
            </a:pPr>
            <a:endParaRPr lang="en-US" dirty="0" smtClean="0"/>
          </a:p>
          <a:p>
            <a:pPr algn="just"/>
            <a:r>
              <a:rPr lang="en-US" sz="2800" dirty="0" smtClean="0"/>
              <a:t>China became the world's biggest manganese ore importer last year as overall imports totaled 2.08 million tons, a record high,</a:t>
            </a:r>
          </a:p>
          <a:p>
            <a:pPr>
              <a:buNone/>
            </a:pPr>
            <a:r>
              <a:rPr lang="en-US" sz="2800" dirty="0" smtClean="0"/>
              <a:t>    worth $150 million. </a:t>
            </a:r>
            <a:br>
              <a:rPr lang="en-US" sz="2800" dirty="0" smtClean="0"/>
            </a:br>
            <a:endParaRPr lang="en-US" sz="2800"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1299</TotalTime>
  <Words>1650</Words>
  <Application>Microsoft Office PowerPoint</Application>
  <PresentationFormat>On-screen Show (4:3)</PresentationFormat>
  <Paragraphs>184</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Verve</vt:lpstr>
      <vt:lpstr>Earth Science Project</vt:lpstr>
      <vt:lpstr>Situation</vt:lpstr>
      <vt:lpstr>Slide 3</vt:lpstr>
      <vt:lpstr>Manganese Mining  Project Proposal by Company A</vt:lpstr>
      <vt:lpstr>Manganese</vt:lpstr>
      <vt:lpstr>Slide 6</vt:lpstr>
      <vt:lpstr>Cost of Manganese</vt:lpstr>
      <vt:lpstr>Market Value</vt:lpstr>
      <vt:lpstr>Slide 9</vt:lpstr>
      <vt:lpstr>Slide 10</vt:lpstr>
      <vt:lpstr>Slide 11</vt:lpstr>
      <vt:lpstr>Mine Life</vt:lpstr>
      <vt:lpstr>Slide 13</vt:lpstr>
      <vt:lpstr>Mine Life</vt:lpstr>
      <vt:lpstr>Slide 15</vt:lpstr>
      <vt:lpstr>Mine Life </vt:lpstr>
      <vt:lpstr>Slide 17</vt:lpstr>
      <vt:lpstr>Slide 18</vt:lpstr>
      <vt:lpstr>Phosphate Mining  Project Proposal by Company B </vt:lpstr>
      <vt:lpstr>Phosphates</vt:lpstr>
      <vt:lpstr>Slide 21</vt:lpstr>
      <vt:lpstr>Slide 22</vt:lpstr>
      <vt:lpstr>Cost of Mining</vt:lpstr>
      <vt:lpstr>Market Value</vt:lpstr>
      <vt:lpstr>Mine Life</vt:lpstr>
      <vt:lpstr>Mine Life</vt:lpstr>
      <vt:lpstr>Slide 27</vt:lpstr>
      <vt:lpstr>Coal Mining  Project Proposal by Company C</vt:lpstr>
      <vt:lpstr>Coal</vt:lpstr>
      <vt:lpstr>Slide 30</vt:lpstr>
      <vt:lpstr>Slide 31</vt:lpstr>
      <vt:lpstr>Market Value of Coal Mining</vt:lpstr>
      <vt:lpstr>Slide 33</vt:lpstr>
      <vt:lpstr>Sample of Market Value of Coal Mining</vt:lpstr>
      <vt:lpstr>Cost of Coal Mining</vt:lpstr>
      <vt:lpstr>Mine Life</vt:lpstr>
      <vt:lpstr>Slide 37</vt:lpstr>
      <vt:lpstr>Slide 38</vt:lpstr>
      <vt:lpstr>Mine Life</vt:lpstr>
      <vt:lpstr>Health Effects of Mining</vt:lpstr>
      <vt:lpstr>Slide 41</vt:lpstr>
      <vt:lpstr>Recommendation</vt:lpstr>
      <vt:lpstr>Recommendation</vt:lpstr>
      <vt:lpstr>Recommendation</vt:lpstr>
      <vt:lpstr>Our Choice!</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Personal Use</dc:creator>
  <cp:lastModifiedBy>Personal Use</cp:lastModifiedBy>
  <cp:revision>145</cp:revision>
  <dcterms:created xsi:type="dcterms:W3CDTF">2010-07-03T21:41:59Z</dcterms:created>
  <dcterms:modified xsi:type="dcterms:W3CDTF">2010-07-12T04:59:04Z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